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323" r:id="rId2"/>
    <p:sldId id="277" r:id="rId3"/>
    <p:sldId id="279" r:id="rId4"/>
    <p:sldId id="358" r:id="rId5"/>
    <p:sldId id="360" r:id="rId6"/>
    <p:sldId id="359" r:id="rId7"/>
    <p:sldId id="357" r:id="rId8"/>
    <p:sldId id="324" r:id="rId9"/>
    <p:sldId id="326" r:id="rId10"/>
    <p:sldId id="325" r:id="rId11"/>
    <p:sldId id="328" r:id="rId12"/>
    <p:sldId id="338" r:id="rId13"/>
    <p:sldId id="340" r:id="rId14"/>
    <p:sldId id="341" r:id="rId15"/>
    <p:sldId id="343" r:id="rId16"/>
    <p:sldId id="329" r:id="rId17"/>
    <p:sldId id="372" r:id="rId18"/>
    <p:sldId id="330" r:id="rId19"/>
    <p:sldId id="331" r:id="rId20"/>
    <p:sldId id="332" r:id="rId21"/>
    <p:sldId id="333" r:id="rId22"/>
    <p:sldId id="337" r:id="rId23"/>
    <p:sldId id="334" r:id="rId24"/>
    <p:sldId id="361" r:id="rId25"/>
    <p:sldId id="373" r:id="rId26"/>
    <p:sldId id="374" r:id="rId27"/>
    <p:sldId id="375" r:id="rId28"/>
    <p:sldId id="366" r:id="rId29"/>
    <p:sldId id="368" r:id="rId30"/>
    <p:sldId id="367" r:id="rId31"/>
    <p:sldId id="369" r:id="rId32"/>
    <p:sldId id="370" r:id="rId33"/>
    <p:sldId id="266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ECE"/>
    <a:srgbClr val="E3E9EE"/>
    <a:srgbClr val="404040"/>
    <a:srgbClr val="888888"/>
    <a:srgbClr val="8D0780"/>
    <a:srgbClr val="18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0" autoAdjust="0"/>
    <p:restoredTop sz="94660"/>
  </p:normalViewPr>
  <p:slideViewPr>
    <p:cSldViewPr snapToGrid="0">
      <p:cViewPr varScale="1">
        <p:scale>
          <a:sx n="90" d="100"/>
          <a:sy n="90" d="100"/>
        </p:scale>
        <p:origin x="16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配置中心：</a:t>
            </a:r>
            <a:r>
              <a:rPr lang="en-US" altLang="zh-CN"/>
              <a:t>apollo</a:t>
            </a:r>
            <a:r>
              <a:rPr lang="zh-CN" altLang="en-US"/>
              <a:t>集中管理微服务的所有配置</a:t>
            </a:r>
          </a:p>
          <a:p>
            <a:r>
              <a:rPr lang="zh-CN" altLang="en-US"/>
              <a:t>部署：</a:t>
            </a:r>
            <a:r>
              <a:rPr lang="en-US" altLang="zh-CN"/>
              <a:t>docker</a:t>
            </a:r>
            <a:r>
              <a:rPr lang="zh-CN" altLang="en-US"/>
              <a:t>、</a:t>
            </a:r>
            <a:r>
              <a:rPr lang="en-US" altLang="zh-CN"/>
              <a:t>Jenkins</a:t>
            </a:r>
            <a:r>
              <a:rPr lang="zh-CN" altLang="en-US"/>
              <a:t>、</a:t>
            </a:r>
            <a:r>
              <a:rPr lang="en-US" altLang="zh-CN"/>
              <a:t>devops</a:t>
            </a:r>
            <a:r>
              <a:rPr lang="zh-CN" altLang="en-US"/>
              <a:t>工具做自动化部署</a:t>
            </a:r>
          </a:p>
          <a:p>
            <a:r>
              <a:rPr lang="zh-CN" altLang="en-US"/>
              <a:t>日志采集：日志分布广泛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接口测试：</a:t>
            </a:r>
          </a:p>
          <a:p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两个服务，</a:t>
            </a:r>
            <a:r>
              <a:rPr lang="en-US" altLang="zh-CN"/>
              <a:t>A</a:t>
            </a:r>
            <a:r>
              <a:rPr lang="zh-CN" altLang="en-US"/>
              <a:t>依赖于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A</a:t>
            </a:r>
            <a:r>
              <a:rPr lang="zh-CN" altLang="en-US"/>
              <a:t>测试通过必须保证</a:t>
            </a:r>
            <a:r>
              <a:rPr lang="en-US" altLang="zh-CN"/>
              <a:t>B</a:t>
            </a:r>
            <a:r>
              <a:rPr lang="zh-CN" altLang="en-US"/>
              <a:t>测试通过，排查问题的难度增加</a:t>
            </a:r>
          </a:p>
          <a:p>
            <a:r>
              <a:rPr lang="zh-CN" altLang="en-US"/>
              <a:t>微服务增多，测试的接口也会暴增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微服务依赖关系复杂，很难理清楚各个服务之间的调用关系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docker</a:t>
            </a:r>
            <a:r>
              <a:rPr lang="zh-CN" altLang="en-US"/>
              <a:t>容器化技术、</a:t>
            </a:r>
            <a:r>
              <a:rPr lang="en-US" altLang="zh-CN"/>
              <a:t>devops</a:t>
            </a:r>
            <a:r>
              <a:rPr lang="zh-CN" altLang="en-US"/>
              <a:t>持续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数据库垂直拆分：按照表进行拆分</a:t>
            </a:r>
          </a:p>
          <a:p>
            <a:r>
              <a:rPr lang="zh-CN" altLang="en-US"/>
              <a:t>数据库水平拆分：按照行进行拆分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单体应用</a:t>
            </a:r>
            <a:r>
              <a:rPr lang="zh-CN" altLang="en-US">
                <a:sym typeface="+mn-ea"/>
              </a:rPr>
              <a:t>架构就像一个大容器，这个应用包含的所有的软件组件都被装配起来并紧紧地打包在一起。</a:t>
            </a:r>
          </a:p>
          <a:p>
            <a:r>
              <a:rPr lang="zh-CN" altLang="en-US">
                <a:sym typeface="+mn-ea"/>
              </a:rPr>
              <a:t>优点</a:t>
            </a:r>
          </a:p>
          <a:p>
            <a:r>
              <a:rPr lang="zh-CN" altLang="en-US"/>
              <a:t>1.容易</a:t>
            </a:r>
            <a:r>
              <a:rPr lang="zh-CN" altLang="en-US">
                <a:solidFill>
                  <a:srgbClr val="FF0000"/>
                </a:solidFill>
              </a:rPr>
              <a:t>开发和测试</a:t>
            </a:r>
            <a:r>
              <a:rPr lang="zh-CN" altLang="en-US"/>
              <a:t>。</a:t>
            </a:r>
          </a:p>
          <a:p>
            <a:r>
              <a:rPr lang="zh-CN" altLang="en-US"/>
              <a:t>2.系统部署架构简单，容易部署，容易维护</a:t>
            </a:r>
          </a:p>
          <a:p>
            <a:r>
              <a:rPr lang="zh-CN" altLang="en-US"/>
              <a:t>3.容易扩展和伸缩</a:t>
            </a:r>
          </a:p>
          <a:p>
            <a:r>
              <a:rPr lang="zh-CN" altLang="en-US"/>
              <a:t>4.在业务发展早期可以快速满足需求，因为简单，所以可以迅速上线。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、按照业务模块，把原来的一个服务拆分成了四个服务</a:t>
            </a:r>
          </a:p>
          <a:p>
            <a:r>
              <a:rPr lang="en-US" altLang="zh-CN"/>
              <a:t>2</a:t>
            </a:r>
            <a:r>
              <a:rPr lang="zh-CN" altLang="en-US"/>
              <a:t>、四个服务之间运行相互独立互不影响</a:t>
            </a:r>
          </a:p>
          <a:p>
            <a:r>
              <a:rPr lang="en-US" altLang="zh-CN"/>
              <a:t>3</a:t>
            </a:r>
            <a:r>
              <a:rPr lang="zh-CN" altLang="en-US"/>
              <a:t>、每个服务都有它自己的职责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  <a:sym typeface="+mn-ea"/>
              </a:rPr>
              <a:t>微服务架构风格是将单个应用程序开发为一套小型服务的方法，每个小型服务都在自己的进程中运行，并使用轻量级机制（通常是HTTP资源API）进行通信。这些服务围绕业务功能构建，可通过全自动部署机制独立部署。这些服务至少集中管理，可以用不同的编程语言编写，并使用不同的数据存储技术。</a:t>
            </a: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轻量级通信：</a:t>
            </a: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restful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rpc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rpc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方式性能高、耦合性强）</a:t>
            </a:r>
            <a:endParaRPr lang="zh-CN" altLang="en-US"/>
          </a:p>
          <a:p>
            <a:r>
              <a:rPr lang="zh-CN" altLang="en-US"/>
              <a:t>集中式：</a:t>
            </a:r>
          </a:p>
          <a:p>
            <a:r>
              <a:rPr lang="zh-CN" altLang="en-US"/>
              <a:t>单块应用的一个主要缺点就是将所有的事物集中在单个（或少量）软件组件和数据库中。这样做会产生超大的数据存储以及对工作流的集中式控制。</a:t>
            </a:r>
          </a:p>
          <a:p>
            <a:r>
              <a:rPr lang="zh-CN" altLang="en-US"/>
              <a:t>去中心化</a:t>
            </a:r>
            <a:r>
              <a:rPr lang="en-US" altLang="zh-CN"/>
              <a:t>:</a:t>
            </a:r>
          </a:p>
          <a:p>
            <a:r>
              <a:rPr lang="en-US" altLang="zh-CN"/>
              <a:t>每个微服务有自己私有的数据库持久化业务数据</a:t>
            </a:r>
          </a:p>
          <a:p>
            <a:r>
              <a:rPr lang="en-US" altLang="zh-CN"/>
              <a:t>每个微服务只能访问自己的数据库，而不能访问其它服务的数据库</a:t>
            </a:r>
          </a:p>
          <a:p>
            <a:r>
              <a:rPr lang="en-US" altLang="zh-CN"/>
              <a:t>某些业务场景下，需要在一个事务中更新多个数据库。这种情况也不能直接访问其它微服务的数据库，而是通过对于微服务进行操作。</a:t>
            </a:r>
          </a:p>
          <a:p>
            <a:r>
              <a:rPr lang="en-US" altLang="zh-CN"/>
              <a:t>数据的去中心化，进一步降低了微服务之间的耦合度，不同服务可以采用不同的数据库技术（SQL、NoSQL等）。在复杂的业务场景下，如果包含多个微服务，通常在客户端或者中间层（网关）处理。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单体优点：</a:t>
            </a:r>
            <a:endParaRPr lang="zh-CN" altLang="en-US"/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.系统部署架构简单，容易部署，容易维护</a:t>
            </a:r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.容易扩展和伸缩</a:t>
            </a:r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.在业务发展早期可以快速满足需求，因为简单，所以可以迅速上线。</a:t>
            </a:r>
          </a:p>
          <a:p>
            <a:r>
              <a:rPr lang="zh-CN" altLang="en-US">
                <a:sym typeface="+mn-ea"/>
              </a:rPr>
              <a:t>单体确点：</a:t>
            </a:r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系统耦合性高</a:t>
            </a:r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开发效率低</a:t>
            </a:r>
          </a:p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扩展性差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适用场景</a:t>
            </a:r>
          </a:p>
          <a:p>
            <a:r>
              <a:rPr lang="zh-CN" altLang="en-US"/>
              <a:t>持续交付、快速迭代</a:t>
            </a:r>
          </a:p>
          <a:p>
            <a:r>
              <a:rPr lang="zh-CN" altLang="en-US"/>
              <a:t>多语言开发</a:t>
            </a:r>
          </a:p>
          <a:p>
            <a:r>
              <a:rPr lang="zh-CN" altLang="en-US"/>
              <a:t>项目庞大</a:t>
            </a:r>
          </a:p>
          <a:p>
            <a:r>
              <a:rPr lang="zh-CN" altLang="en-US"/>
              <a:t>不适用的场景</a:t>
            </a:r>
          </a:p>
          <a:p>
            <a:r>
              <a:rPr lang="en-US" altLang="zh-CN"/>
              <a:t>1</a:t>
            </a:r>
            <a:r>
              <a:rPr lang="zh-CN" altLang="en-US"/>
              <a:t>、对响应演示要求很高的应用</a:t>
            </a:r>
          </a:p>
          <a:p>
            <a:r>
              <a:rPr lang="en-US" altLang="zh-CN"/>
              <a:t>2</a:t>
            </a:r>
            <a:r>
              <a:rPr lang="zh-CN" altLang="en-US"/>
              <a:t>、不需要持续交付的应用（</a:t>
            </a:r>
            <a:r>
              <a:rPr lang="en-US" altLang="zh-CN"/>
              <a:t>ERP</a:t>
            </a:r>
            <a:r>
              <a:rPr lang="zh-CN" altLang="en-US"/>
              <a:t>、</a:t>
            </a:r>
            <a:r>
              <a:rPr lang="en-US" altLang="zh-CN"/>
              <a:t>OA</a:t>
            </a:r>
            <a:r>
              <a:rPr lang="zh-CN" altLang="en-US"/>
              <a:t>系统等）</a:t>
            </a: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性能开销：微服务之间需要进行多次网络调用（</a:t>
            </a:r>
            <a:r>
              <a:rPr lang="en-US" altLang="zh-CN"/>
              <a:t>rest</a:t>
            </a:r>
            <a:r>
              <a:rPr lang="zh-CN" altLang="en-US"/>
              <a:t>、</a:t>
            </a:r>
            <a:r>
              <a:rPr lang="en-US" altLang="zh-CN"/>
              <a:t>rpc</a:t>
            </a:r>
            <a:r>
              <a:rPr lang="zh-CN" altLang="en-US"/>
              <a:t>调用）</a:t>
            </a:r>
          </a:p>
          <a:p>
            <a:r>
              <a:rPr lang="zh-CN" altLang="en-US"/>
              <a:t>可靠性：调用失败（网络环境）</a:t>
            </a:r>
          </a:p>
          <a:p>
            <a:r>
              <a:rPr lang="zh-CN" altLang="en-US"/>
              <a:t>数据一致性：去中心化，需要实现数据的最终一致性和分布式事物</a:t>
            </a:r>
          </a:p>
          <a:p>
            <a:r>
              <a:rPr lang="zh-CN" altLang="en-US"/>
              <a:t>开发调试难度大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抽水马桶, 白色&#10;&#10;已生成高可信度的说明"/>
          <p:cNvPicPr>
            <a:picLocks noChangeAspect="1"/>
          </p:cNvPicPr>
          <p:nvPr userDrawn="1"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pic>
        <p:nvPicPr>
          <p:cNvPr id="7" name="图片 6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05" y="5966948"/>
            <a:ext cx="2325431" cy="3838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205" y="1314994"/>
            <a:ext cx="11014166" cy="686844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47205" y="2121581"/>
            <a:ext cx="11014166" cy="6868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990909" y="6064941"/>
            <a:ext cx="1992086" cy="285841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93BE37-D960-4DCA-881A-5D55A39D9706}" type="datetimeFigureOut">
              <a:rPr lang="zh-CN" altLang="en-US" smtClean="0"/>
              <a:t>2019/5/30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1619251" y="0"/>
            <a:ext cx="3381374" cy="6858000"/>
          </a:xfrm>
          <a:prstGeom prst="rect">
            <a:avLst/>
          </a:prstGeo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962400"/>
            <a:ext cx="2962275" cy="600075"/>
          </a:xfrm>
          <a:prstGeom prst="rect">
            <a:avLst/>
          </a:prstGeom>
        </p:spPr>
        <p:txBody>
          <a:bodyPr anchor="t"/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28800" y="4664868"/>
            <a:ext cx="2962275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2274106" y="1443038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05930" y="2174875"/>
            <a:ext cx="803275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17579" b="13539"/>
          <a:stretch>
            <a:fillRect/>
          </a:stretch>
        </p:blipFill>
        <p:spPr>
          <a:xfrm>
            <a:off x="0" y="0"/>
            <a:ext cx="12192000" cy="687854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rot="16200000">
            <a:off x="4405314" y="-2667001"/>
            <a:ext cx="3381374" cy="12192002"/>
          </a:xfrm>
          <a:prstGeom prst="rect">
            <a:avLst/>
          </a:prstGeom>
          <a:gradFill>
            <a:gsLst>
              <a:gs pos="30000">
                <a:srgbClr val="8D0780"/>
              </a:gs>
              <a:gs pos="100000">
                <a:srgbClr val="182983">
                  <a:alpha val="5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6650" y="2917033"/>
            <a:ext cx="5183971" cy="600075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676650" y="3619502"/>
            <a:ext cx="5183971" cy="600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单击此处添加章节副标题或章节摘要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1052523" y="2395537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41698" y="3127374"/>
            <a:ext cx="1088571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 rot="16200000">
            <a:off x="4405314" y="-2667001"/>
            <a:ext cx="3381374" cy="12192002"/>
          </a:xfrm>
          <a:prstGeom prst="rect">
            <a:avLst/>
          </a:prstGeom>
          <a:gradFill>
            <a:gsLst>
              <a:gs pos="30000">
                <a:srgbClr val="8D0780"/>
              </a:gs>
              <a:gs pos="100000">
                <a:srgbClr val="182983">
                  <a:alpha val="5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5225" y="2865321"/>
            <a:ext cx="6115050" cy="620760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705225" y="3567790"/>
            <a:ext cx="6115050" cy="46128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单击此处添加章节副标题或章节摘要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1052523" y="2433522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65161" y="3165359"/>
            <a:ext cx="1097280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4" name="图片 13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rot="16200000">
            <a:off x="4405314" y="-2667001"/>
            <a:ext cx="3381374" cy="12192002"/>
          </a:xfrm>
          <a:prstGeom prst="rect">
            <a:avLst/>
          </a:prstGeom>
          <a:gradFill>
            <a:gsLst>
              <a:gs pos="30000">
                <a:srgbClr val="8D0780"/>
              </a:gs>
              <a:gs pos="100000">
                <a:srgbClr val="182983">
                  <a:alpha val="5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3495686" y="2917033"/>
            <a:ext cx="5267314" cy="600075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3495686" y="3619501"/>
            <a:ext cx="5267314" cy="4381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单击此处添加章节副标题或章节摘要</a:t>
            </a:r>
          </a:p>
        </p:txBody>
      </p:sp>
      <p:sp>
        <p:nvSpPr>
          <p:cNvPr id="10" name="椭圆 9"/>
          <p:cNvSpPr/>
          <p:nvPr userDrawn="1"/>
        </p:nvSpPr>
        <p:spPr>
          <a:xfrm>
            <a:off x="1052523" y="2395537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91287" y="3127374"/>
            <a:ext cx="1053736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243942"/>
            <a:ext cx="161925" cy="579259"/>
          </a:xfrm>
          <a:prstGeom prst="rect">
            <a:avLst/>
          </a:prstGeom>
          <a:gradFill flip="none" rotWithShape="1"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8488" y="243943"/>
            <a:ext cx="10148062" cy="579258"/>
          </a:xfrm>
          <a:prstGeom prst="rect">
            <a:avLst/>
          </a:prstGeom>
        </p:spPr>
        <p:txBody>
          <a:bodyPr anchor="ctr" anchorCtr="0"/>
          <a:lstStyle>
            <a:lvl1pPr>
              <a:defRPr sz="20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灯片编号占位符 21"/>
          <p:cNvSpPr>
            <a:spLocks noGrp="1"/>
          </p:cNvSpPr>
          <p:nvPr userDrawn="1"/>
        </p:nvSpPr>
        <p:spPr>
          <a:xfrm>
            <a:off x="8911180" y="6551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3597A-4D70-400C-9DFA-27137A1C64E5}" type="slidenum">
              <a:rPr lang="zh-CN" altLang="en-US" sz="105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675437"/>
            <a:ext cx="12192000" cy="179436"/>
            <a:chOff x="0" y="6660225"/>
            <a:chExt cx="12192000" cy="179436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5" b="22607"/>
            <a:stretch>
              <a:fillRect/>
            </a:stretch>
          </p:blipFill>
          <p:spPr>
            <a:xfrm>
              <a:off x="0" y="6665000"/>
              <a:ext cx="12192000" cy="174661"/>
            </a:xfrm>
            <a:prstGeom prst="rect">
              <a:avLst/>
            </a:prstGeom>
          </p:spPr>
        </p:pic>
        <p:sp>
          <p:nvSpPr>
            <p:cNvPr id="11" name="平行四边形 10"/>
            <p:cNvSpPr/>
            <p:nvPr userDrawn="1"/>
          </p:nvSpPr>
          <p:spPr>
            <a:xfrm flipH="1">
              <a:off x="0" y="6660225"/>
              <a:ext cx="10708974" cy="96138"/>
            </a:xfrm>
            <a:prstGeom prst="parallelogram">
              <a:avLst>
                <a:gd name="adj" fmla="val 77465"/>
              </a:avLst>
            </a:prstGeom>
            <a:gradFill flip="none" rotWithShape="1">
              <a:gsLst>
                <a:gs pos="100000">
                  <a:srgbClr val="8D0780"/>
                </a:gs>
                <a:gs pos="0">
                  <a:srgbClr val="18298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6675274"/>
              <a:ext cx="174661" cy="87330"/>
            </a:xfrm>
            <a:prstGeom prst="rect">
              <a:avLst/>
            </a:prstGeom>
            <a:solidFill>
              <a:srgbClr val="1A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487" y="1000125"/>
            <a:ext cx="11491087" cy="690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48488" y="2047875"/>
            <a:ext cx="5671312" cy="4129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047875"/>
            <a:ext cx="5667374" cy="4129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96374" y="6356350"/>
            <a:ext cx="2743200" cy="365125"/>
          </a:xfrm>
        </p:spPr>
        <p:txBody>
          <a:bodyPr/>
          <a:lstStyle/>
          <a:p>
            <a:fld id="{D0B3597A-4D70-400C-9DFA-27137A1C64E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43942"/>
            <a:ext cx="161925" cy="579259"/>
          </a:xfrm>
          <a:prstGeom prst="rect">
            <a:avLst/>
          </a:prstGeom>
          <a:gradFill flip="none" rotWithShape="1"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8487" y="243942"/>
            <a:ext cx="10157588" cy="5767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93BE37-D960-4DCA-881A-5D55A39D9706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597A-4D70-400C-9DFA-27137A1C64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 userDrawn="1"/>
        </p:nvSpPr>
        <p:spPr>
          <a:xfrm>
            <a:off x="4721758" y="3013501"/>
            <a:ext cx="3009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829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800" b="1" dirty="0">
                <a:solidFill>
                  <a:srgbClr val="1829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2019/5/30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597A-4D70-400C-9DFA-27137A1C64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116-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265" cy="6858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904472" y="4662984"/>
            <a:ext cx="3873137" cy="41168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5" name="直接连接符 14"/>
          <p:cNvCxnSpPr/>
          <p:nvPr userDrawn="1"/>
        </p:nvCxnSpPr>
        <p:spPr>
          <a:xfrm flipV="1">
            <a:off x="635" y="3428365"/>
            <a:ext cx="12189631" cy="1854"/>
          </a:xfrm>
          <a:prstGeom prst="line">
            <a:avLst/>
          </a:prstGeom>
          <a:ln>
            <a:solidFill>
              <a:srgbClr val="8D0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1604620" y="3336041"/>
            <a:ext cx="174171" cy="174171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3738222" y="3243943"/>
            <a:ext cx="355443" cy="355443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6384019" y="3158399"/>
            <a:ext cx="539931" cy="539931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8883378" y="3032125"/>
            <a:ext cx="792479" cy="792479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 flipV="1">
            <a:off x="2988730" y="5151375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2904472" y="5340547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1" hasCustomPrompt="1"/>
          </p:nvPr>
        </p:nvSpPr>
        <p:spPr>
          <a:xfrm>
            <a:off x="8012414" y="4659276"/>
            <a:ext cx="3886200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9" name="矩形 38"/>
          <p:cNvSpPr/>
          <p:nvPr userDrawn="1"/>
        </p:nvSpPr>
        <p:spPr>
          <a:xfrm flipV="1">
            <a:off x="8109736" y="5151375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8025478" y="5340547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</a:p>
        </p:txBody>
      </p:sp>
      <p:sp>
        <p:nvSpPr>
          <p:cNvPr id="41" name="文本占位符 36"/>
          <p:cNvSpPr>
            <a:spLocks noGrp="1"/>
          </p:cNvSpPr>
          <p:nvPr>
            <p:ph type="body" sz="quarter" idx="13" hasCustomPrompt="1"/>
          </p:nvPr>
        </p:nvSpPr>
        <p:spPr>
          <a:xfrm>
            <a:off x="2904472" y="3893646"/>
            <a:ext cx="3873136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8025478" y="3893646"/>
            <a:ext cx="3873136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48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903782" y="1700820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9" name="矩形 48"/>
          <p:cNvSpPr/>
          <p:nvPr userDrawn="1"/>
        </p:nvSpPr>
        <p:spPr>
          <a:xfrm flipV="1">
            <a:off x="3993173" y="2192919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占位符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08915" y="2382091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</a:p>
        </p:txBody>
      </p:sp>
      <p:sp>
        <p:nvSpPr>
          <p:cNvPr id="51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908915" y="935190"/>
            <a:ext cx="3873136" cy="688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pic>
        <p:nvPicPr>
          <p:cNvPr id="8" name="图片 7" descr="1116-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150" y="2626995"/>
            <a:ext cx="2270760" cy="1243330"/>
          </a:xfrm>
          <a:prstGeom prst="rect">
            <a:avLst/>
          </a:prstGeom>
        </p:spPr>
      </p:pic>
      <p:sp>
        <p:nvSpPr>
          <p:cNvPr id="10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8275122" y="1700820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1" name="矩形 10"/>
          <p:cNvSpPr/>
          <p:nvPr userDrawn="1"/>
        </p:nvSpPr>
        <p:spPr>
          <a:xfrm flipV="1">
            <a:off x="8349908" y="2192919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31"/>
          <p:cNvSpPr>
            <a:spLocks noGrp="1"/>
          </p:cNvSpPr>
          <p:nvPr>
            <p:ph type="body" sz="quarter" idx="19" hasCustomPrompt="1"/>
          </p:nvPr>
        </p:nvSpPr>
        <p:spPr>
          <a:xfrm>
            <a:off x="8265650" y="2382091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8280255" y="935190"/>
            <a:ext cx="3873136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 04</a:t>
            </a:r>
            <a:endParaRPr lang="zh-CN" altLang="en-US" dirty="0"/>
          </a:p>
        </p:txBody>
      </p:sp>
      <p:pic>
        <p:nvPicPr>
          <p:cNvPr id="26" name="图片 25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116-13"/>
          <p:cNvPicPr>
            <a:picLocks noChangeAspect="1"/>
          </p:cNvPicPr>
          <p:nvPr userDrawn="1"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12167235" cy="6849360"/>
          </a:xfrm>
          <a:prstGeom prst="rect">
            <a:avLst/>
          </a:prstGeom>
        </p:spPr>
      </p:pic>
      <p:pic>
        <p:nvPicPr>
          <p:cNvPr id="7" name="图片 6" descr="1116-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185" y="1320800"/>
            <a:ext cx="2835275" cy="1496695"/>
          </a:xfrm>
          <a:prstGeom prst="rect">
            <a:avLst/>
          </a:prstGeom>
        </p:spPr>
      </p:pic>
      <p:sp>
        <p:nvSpPr>
          <p:cNvPr id="10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6609247" y="862654"/>
            <a:ext cx="3872865" cy="555625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11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6609185" y="1447045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14" name="矩形 13"/>
          <p:cNvSpPr/>
          <p:nvPr userDrawn="1"/>
        </p:nvSpPr>
        <p:spPr>
          <a:xfrm flipV="1">
            <a:off x="6703656" y="1901044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9" hasCustomPrompt="1"/>
          </p:nvPr>
        </p:nvSpPr>
        <p:spPr>
          <a:xfrm>
            <a:off x="6609247" y="1971364"/>
            <a:ext cx="4251325" cy="673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点击此处添加章节副标题或内容摘要，</a:t>
            </a:r>
            <a:r>
              <a:rPr lang="zh-CN" altLang="en-US" dirty="0">
                <a:sym typeface="+mn-ea"/>
              </a:rPr>
              <a:t>点击此处添加章节副标题或内容摘要，点击此处添加章节副标题或内容摘要，点击此处添加章节副标题或内容摘要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27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5531687" y="2881864"/>
            <a:ext cx="3872865" cy="555625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28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5531625" y="3466255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29" name="矩形 28"/>
          <p:cNvSpPr/>
          <p:nvPr userDrawn="1"/>
        </p:nvSpPr>
        <p:spPr>
          <a:xfrm flipV="1">
            <a:off x="5626096" y="3920254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2" hasCustomPrompt="1"/>
          </p:nvPr>
        </p:nvSpPr>
        <p:spPr>
          <a:xfrm>
            <a:off x="5531687" y="3990574"/>
            <a:ext cx="4251325" cy="673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点击此处添加章节副标题或内容摘要，</a:t>
            </a:r>
            <a:r>
              <a:rPr lang="zh-CN" altLang="en-US" dirty="0">
                <a:sym typeface="+mn-ea"/>
              </a:rPr>
              <a:t>点击此处添加章节副标题或内容摘要，点击此处添加章节副标题或内容摘要，点击此处添加章节副标题或内容摘要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1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3553460" y="4900689"/>
            <a:ext cx="3872865" cy="555625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33" name="文本占位符 36"/>
          <p:cNvSpPr>
            <a:spLocks noGrp="1"/>
          </p:cNvSpPr>
          <p:nvPr>
            <p:ph type="body" sz="quarter" idx="24" hasCustomPrompt="1"/>
          </p:nvPr>
        </p:nvSpPr>
        <p:spPr>
          <a:xfrm>
            <a:off x="3553398" y="5485080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34" name="矩形 33"/>
          <p:cNvSpPr/>
          <p:nvPr userDrawn="1"/>
        </p:nvSpPr>
        <p:spPr>
          <a:xfrm flipV="1">
            <a:off x="3647869" y="5939079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31"/>
          <p:cNvSpPr>
            <a:spLocks noGrp="1"/>
          </p:cNvSpPr>
          <p:nvPr>
            <p:ph type="body" sz="quarter" idx="25" hasCustomPrompt="1"/>
          </p:nvPr>
        </p:nvSpPr>
        <p:spPr>
          <a:xfrm>
            <a:off x="3553460" y="6009399"/>
            <a:ext cx="4251325" cy="673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点击此处添加章节副标题或内容摘要，</a:t>
            </a:r>
            <a:r>
              <a:rPr lang="zh-CN" altLang="en-US" dirty="0">
                <a:sym typeface="+mn-ea"/>
              </a:rPr>
              <a:t>点击此处添加章节副标题或内容摘要，点击此处添加章节副标题或内容摘要，点击此处添加章节副标题或内容摘要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5242560" y="1061720"/>
            <a:ext cx="287655" cy="287655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4460240" y="2967990"/>
            <a:ext cx="287655" cy="287655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484755" y="4726305"/>
            <a:ext cx="287655" cy="287655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48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4134198" y="1962766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1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320524" y="1743928"/>
            <a:ext cx="752575" cy="688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17714" y="28684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293386" y="360511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17673" y="3223157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9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3903999" y="3004319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0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134198" y="4482894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1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3320524" y="4264056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3" name="图片 1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8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814293" y="1354844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29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000619" y="1136006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217714" y="28684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293386" y="360511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473833" y="2552894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4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3660159" y="2334056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5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473833" y="3715193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6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3660159" y="3496355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22" hasCustomPrompt="1"/>
          </p:nvPr>
        </p:nvSpPr>
        <p:spPr>
          <a:xfrm>
            <a:off x="3753194" y="4850248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2939520" y="4631410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16" name="图片 15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3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814293" y="112033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4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000619" y="90149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217714" y="28684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293386" y="360511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473833" y="218226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3660159" y="196342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4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944096" y="323189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5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4130422" y="301305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6" name="文本占位符 36"/>
          <p:cNvSpPr>
            <a:spLocks noGrp="1"/>
          </p:cNvSpPr>
          <p:nvPr>
            <p:ph type="body" sz="quarter" idx="22" hasCustomPrompt="1"/>
          </p:nvPr>
        </p:nvSpPr>
        <p:spPr>
          <a:xfrm>
            <a:off x="4461170" y="429382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47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3647496" y="407498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6" name="文本占位符 36"/>
          <p:cNvSpPr>
            <a:spLocks noGrp="1"/>
          </p:cNvSpPr>
          <p:nvPr>
            <p:ph type="body" sz="quarter" idx="24" hasCustomPrompt="1"/>
          </p:nvPr>
        </p:nvSpPr>
        <p:spPr>
          <a:xfrm>
            <a:off x="3814293" y="5311667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57" name="文本占位符 36"/>
          <p:cNvSpPr>
            <a:spLocks noGrp="1"/>
          </p:cNvSpPr>
          <p:nvPr>
            <p:ph type="body" sz="quarter" idx="25" hasCustomPrompt="1"/>
          </p:nvPr>
        </p:nvSpPr>
        <p:spPr>
          <a:xfrm>
            <a:off x="3000619" y="5092829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18" name="图片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116-15"/>
          <p:cNvPicPr>
            <a:picLocks noChangeAspect="1"/>
          </p:cNvPicPr>
          <p:nvPr userDrawn="1"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0616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28575" y="2875915"/>
            <a:ext cx="3387090" cy="1077595"/>
          </a:xfrm>
          <a:prstGeom prst="rect">
            <a:avLst/>
          </a:prstGeom>
          <a:solidFill>
            <a:srgbClr val="182A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171315" y="101409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4869815" y="107124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10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860290" y="142557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</a:p>
        </p:txBody>
      </p:sp>
      <p:sp>
        <p:nvSpPr>
          <p:cNvPr id="11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4161790" y="1985010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2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860290" y="2042160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4850765" y="2396490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</a:p>
        </p:txBody>
      </p:sp>
      <p:sp>
        <p:nvSpPr>
          <p:cNvPr id="33" name="文本占位符 36"/>
          <p:cNvSpPr>
            <a:spLocks noGrp="1"/>
          </p:cNvSpPr>
          <p:nvPr>
            <p:ph type="body" sz="quarter" idx="22" hasCustomPrompt="1"/>
          </p:nvPr>
        </p:nvSpPr>
        <p:spPr>
          <a:xfrm>
            <a:off x="4180840" y="296989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5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4879340" y="302704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14" name="文本占位符 36"/>
          <p:cNvSpPr>
            <a:spLocks noGrp="1"/>
          </p:cNvSpPr>
          <p:nvPr>
            <p:ph type="body" sz="quarter" idx="24" hasCustomPrompt="1"/>
          </p:nvPr>
        </p:nvSpPr>
        <p:spPr>
          <a:xfrm>
            <a:off x="4869815" y="338137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5" hasCustomPrompt="1"/>
          </p:nvPr>
        </p:nvSpPr>
        <p:spPr>
          <a:xfrm>
            <a:off x="4180840" y="392747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26" hasCustomPrompt="1"/>
          </p:nvPr>
        </p:nvSpPr>
        <p:spPr>
          <a:xfrm>
            <a:off x="4879340" y="398462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39" name="文本占位符 36"/>
          <p:cNvSpPr>
            <a:spLocks noGrp="1"/>
          </p:cNvSpPr>
          <p:nvPr>
            <p:ph type="body" sz="quarter" idx="27" hasCustomPrompt="1"/>
          </p:nvPr>
        </p:nvSpPr>
        <p:spPr>
          <a:xfrm>
            <a:off x="4869815" y="433895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</a:p>
        </p:txBody>
      </p:sp>
      <p:sp>
        <p:nvSpPr>
          <p:cNvPr id="40" name="文本占位符 36"/>
          <p:cNvSpPr>
            <a:spLocks noGrp="1"/>
          </p:cNvSpPr>
          <p:nvPr>
            <p:ph type="body" sz="quarter" idx="28" hasCustomPrompt="1"/>
          </p:nvPr>
        </p:nvSpPr>
        <p:spPr>
          <a:xfrm>
            <a:off x="4172585" y="488886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1" name="文本占位符 36"/>
          <p:cNvSpPr>
            <a:spLocks noGrp="1"/>
          </p:cNvSpPr>
          <p:nvPr>
            <p:ph type="body" sz="quarter" idx="29" hasCustomPrompt="1"/>
          </p:nvPr>
        </p:nvSpPr>
        <p:spPr>
          <a:xfrm>
            <a:off x="4871085" y="494601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30" hasCustomPrompt="1"/>
          </p:nvPr>
        </p:nvSpPr>
        <p:spPr>
          <a:xfrm>
            <a:off x="4861560" y="530034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</a:p>
        </p:txBody>
      </p:sp>
      <p:pic>
        <p:nvPicPr>
          <p:cNvPr id="46" name="图片 45" descr="1116-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6885" y="3131820"/>
            <a:ext cx="2602230" cy="54102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8813165" y="2875915"/>
            <a:ext cx="3387090" cy="1077595"/>
          </a:xfrm>
          <a:prstGeom prst="rect">
            <a:avLst/>
          </a:prstGeom>
          <a:solidFill>
            <a:srgbClr val="8707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17579" b="13539"/>
          <a:stretch>
            <a:fillRect/>
          </a:stretch>
        </p:blipFill>
        <p:spPr>
          <a:xfrm>
            <a:off x="0" y="0"/>
            <a:ext cx="12192000" cy="6878548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1619251" y="0"/>
            <a:ext cx="3381374" cy="6858000"/>
          </a:xfrm>
          <a:prstGeom prst="rect">
            <a:avLst/>
          </a:prstGeo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962400"/>
            <a:ext cx="2962275" cy="600075"/>
          </a:xfrm>
          <a:prstGeom prst="rect">
            <a:avLst/>
          </a:prstGeom>
        </p:spPr>
        <p:txBody>
          <a:bodyPr anchor="t"/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28800" y="4664868"/>
            <a:ext cx="2962275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2274106" y="1443038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05930" y="2174875"/>
            <a:ext cx="803275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1" name="图片 10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1619251" y="0"/>
            <a:ext cx="3381374" cy="6858000"/>
          </a:xfrm>
          <a:prstGeom prst="rect">
            <a:avLst/>
          </a:prstGeo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962400"/>
            <a:ext cx="2962275" cy="600075"/>
          </a:xfrm>
          <a:prstGeom prst="rect">
            <a:avLst/>
          </a:prstGeom>
        </p:spPr>
        <p:txBody>
          <a:bodyPr anchor="t"/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28800" y="4664868"/>
            <a:ext cx="2962275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2274106" y="1443038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05930" y="2174875"/>
            <a:ext cx="803275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597A-4D70-400C-9DFA-27137A1C64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微服务架构设计分享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微服务的概念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833" y="823201"/>
            <a:ext cx="8572500" cy="48722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4535" y="1270000"/>
            <a:ext cx="33953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是每个微服务组件都是简单灵活的，能够</a:t>
            </a:r>
            <a:r>
              <a:rPr lang="zh-CN" altLang="en-US" b="1">
                <a:solidFill>
                  <a:srgbClr val="FF0000"/>
                </a:solidFill>
              </a:rPr>
              <a:t>独立部署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团队负责更专注专业</a:t>
            </a:r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微服务之间是</a:t>
            </a:r>
            <a:r>
              <a:rPr lang="zh-CN" altLang="en-US" b="1">
                <a:solidFill>
                  <a:srgbClr val="FF0000"/>
                </a:solidFill>
              </a:rPr>
              <a:t>松耦合</a:t>
            </a:r>
            <a:r>
              <a:rPr lang="zh-CN" altLang="en-US"/>
              <a:t>的，微服务内部是</a:t>
            </a:r>
            <a:r>
              <a:rPr lang="zh-CN" altLang="en-US" b="1">
                <a:solidFill>
                  <a:srgbClr val="FF0000"/>
                </a:solidFill>
              </a:rPr>
              <a:t>高内聚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微服务架构与</a:t>
            </a:r>
            <a:r>
              <a:rPr lang="zh-CN" altLang="en-US" b="1">
                <a:solidFill>
                  <a:srgbClr val="FF0000"/>
                </a:solidFill>
              </a:rPr>
              <a:t>语言工具无关</a:t>
            </a:r>
            <a:r>
              <a:rPr lang="zh-CN" altLang="en-US"/>
              <a:t>，自由选择合适的语言和工具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50" y="1049457"/>
            <a:ext cx="10121900" cy="38666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服务架构的演进-单体应用（前后端不分离）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823201"/>
            <a:ext cx="8483600" cy="48334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服务架构的演进-水平分层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823201"/>
            <a:ext cx="8559800" cy="50166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88" y="823201"/>
            <a:ext cx="11195812" cy="39968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75655" y="2416175"/>
            <a:ext cx="261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SpringMVC</a:t>
            </a:r>
          </a:p>
        </p:txBody>
      </p:sp>
      <p:cxnSp>
        <p:nvCxnSpPr>
          <p:cNvPr id="5" name="直接箭头连接符 4"/>
          <p:cNvCxnSpPr>
            <a:endCxn id="4" idx="1"/>
          </p:cNvCxnSpPr>
          <p:nvPr/>
        </p:nvCxnSpPr>
        <p:spPr>
          <a:xfrm flipV="1">
            <a:off x="5213350" y="2600325"/>
            <a:ext cx="662305" cy="371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服务架构的演进-微服务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70" y="823201"/>
            <a:ext cx="9664700" cy="40039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微服务应用场景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9719"/>
            <a:ext cx="12192000" cy="49185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+mn-ea"/>
              </a:rPr>
              <a:t>微服务带来的问题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132495" y="1900328"/>
            <a:ext cx="1752600" cy="1752600"/>
            <a:chOff x="5173946" y="2105714"/>
            <a:chExt cx="1752600" cy="1752600"/>
          </a:xfrm>
        </p:grpSpPr>
        <p:sp>
          <p:nvSpPr>
            <p:cNvPr id="4" name="菱形 3"/>
            <p:cNvSpPr/>
            <p:nvPr/>
          </p:nvSpPr>
          <p:spPr>
            <a:xfrm>
              <a:off x="5173946" y="21057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5848917" y="2785164"/>
              <a:ext cx="395288" cy="393700"/>
            </a:xfrm>
            <a:custGeom>
              <a:avLst/>
              <a:gdLst>
                <a:gd name="T0" fmla="*/ 100 w 200"/>
                <a:gd name="T1" fmla="*/ 199 h 199"/>
                <a:gd name="T2" fmla="*/ 0 w 200"/>
                <a:gd name="T3" fmla="*/ 99 h 199"/>
                <a:gd name="T4" fmla="*/ 100 w 200"/>
                <a:gd name="T5" fmla="*/ 0 h 199"/>
                <a:gd name="T6" fmla="*/ 200 w 200"/>
                <a:gd name="T7" fmla="*/ 99 h 199"/>
                <a:gd name="T8" fmla="*/ 100 w 200"/>
                <a:gd name="T9" fmla="*/ 199 h 199"/>
                <a:gd name="T10" fmla="*/ 166 w 200"/>
                <a:gd name="T11" fmla="*/ 152 h 199"/>
                <a:gd name="T12" fmla="*/ 180 w 200"/>
                <a:gd name="T13" fmla="*/ 127 h 199"/>
                <a:gd name="T14" fmla="*/ 146 w 200"/>
                <a:gd name="T15" fmla="*/ 132 h 199"/>
                <a:gd name="T16" fmla="*/ 29 w 200"/>
                <a:gd name="T17" fmla="*/ 53 h 199"/>
                <a:gd name="T18" fmla="*/ 19 w 200"/>
                <a:gd name="T19" fmla="*/ 75 h 199"/>
                <a:gd name="T20" fmla="*/ 127 w 200"/>
                <a:gd name="T21" fmla="*/ 160 h 199"/>
                <a:gd name="T22" fmla="*/ 166 w 200"/>
                <a:gd name="T23" fmla="*/ 152 h 199"/>
                <a:gd name="T24" fmla="*/ 147 w 200"/>
                <a:gd name="T25" fmla="*/ 113 h 199"/>
                <a:gd name="T26" fmla="*/ 184 w 200"/>
                <a:gd name="T27" fmla="*/ 106 h 199"/>
                <a:gd name="T28" fmla="*/ 185 w 200"/>
                <a:gd name="T29" fmla="*/ 99 h 199"/>
                <a:gd name="T30" fmla="*/ 182 w 200"/>
                <a:gd name="T31" fmla="*/ 78 h 199"/>
                <a:gd name="T32" fmla="*/ 166 w 200"/>
                <a:gd name="T33" fmla="*/ 79 h 199"/>
                <a:gd name="T34" fmla="*/ 76 w 200"/>
                <a:gd name="T35" fmla="*/ 18 h 199"/>
                <a:gd name="T36" fmla="*/ 43 w 200"/>
                <a:gd name="T37" fmla="*/ 37 h 199"/>
                <a:gd name="T38" fmla="*/ 147 w 200"/>
                <a:gd name="T39" fmla="*/ 113 h 199"/>
                <a:gd name="T40" fmla="*/ 100 w 200"/>
                <a:gd name="T41" fmla="*/ 184 h 199"/>
                <a:gd name="T42" fmla="*/ 138 w 200"/>
                <a:gd name="T43" fmla="*/ 175 h 199"/>
                <a:gd name="T44" fmla="*/ 126 w 200"/>
                <a:gd name="T45" fmla="*/ 176 h 199"/>
                <a:gd name="T46" fmla="*/ 16 w 200"/>
                <a:gd name="T47" fmla="*/ 112 h 199"/>
                <a:gd name="T48" fmla="*/ 100 w 200"/>
                <a:gd name="T49" fmla="*/ 184 h 199"/>
                <a:gd name="T50" fmla="*/ 100 w 200"/>
                <a:gd name="T51" fmla="*/ 15 h 199"/>
                <a:gd name="T52" fmla="*/ 90 w 200"/>
                <a:gd name="T53" fmla="*/ 15 h 199"/>
                <a:gd name="T54" fmla="*/ 167 w 200"/>
                <a:gd name="T55" fmla="*/ 64 h 199"/>
                <a:gd name="T56" fmla="*/ 177 w 200"/>
                <a:gd name="T57" fmla="*/ 64 h 199"/>
                <a:gd name="T58" fmla="*/ 100 w 200"/>
                <a:gd name="T59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199">
                  <a:moveTo>
                    <a:pt x="100" y="199"/>
                  </a:moveTo>
                  <a:cubicBezTo>
                    <a:pt x="45" y="199"/>
                    <a:pt x="0" y="155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5" y="0"/>
                    <a:pt x="200" y="44"/>
                    <a:pt x="200" y="99"/>
                  </a:cubicBezTo>
                  <a:cubicBezTo>
                    <a:pt x="200" y="155"/>
                    <a:pt x="155" y="199"/>
                    <a:pt x="100" y="199"/>
                  </a:cubicBezTo>
                  <a:close/>
                  <a:moveTo>
                    <a:pt x="166" y="152"/>
                  </a:moveTo>
                  <a:cubicBezTo>
                    <a:pt x="172" y="145"/>
                    <a:pt x="177" y="136"/>
                    <a:pt x="180" y="127"/>
                  </a:cubicBezTo>
                  <a:cubicBezTo>
                    <a:pt x="169" y="130"/>
                    <a:pt x="158" y="132"/>
                    <a:pt x="146" y="132"/>
                  </a:cubicBezTo>
                  <a:cubicBezTo>
                    <a:pt x="94" y="132"/>
                    <a:pt x="48" y="99"/>
                    <a:pt x="29" y="53"/>
                  </a:cubicBezTo>
                  <a:cubicBezTo>
                    <a:pt x="25" y="60"/>
                    <a:pt x="21" y="67"/>
                    <a:pt x="19" y="75"/>
                  </a:cubicBezTo>
                  <a:cubicBezTo>
                    <a:pt x="31" y="124"/>
                    <a:pt x="74" y="160"/>
                    <a:pt x="127" y="160"/>
                  </a:cubicBezTo>
                  <a:cubicBezTo>
                    <a:pt x="140" y="160"/>
                    <a:pt x="154" y="157"/>
                    <a:pt x="166" y="152"/>
                  </a:cubicBezTo>
                  <a:close/>
                  <a:moveTo>
                    <a:pt x="147" y="113"/>
                  </a:moveTo>
                  <a:cubicBezTo>
                    <a:pt x="160" y="113"/>
                    <a:pt x="173" y="110"/>
                    <a:pt x="184" y="106"/>
                  </a:cubicBezTo>
                  <a:cubicBezTo>
                    <a:pt x="184" y="104"/>
                    <a:pt x="185" y="102"/>
                    <a:pt x="185" y="99"/>
                  </a:cubicBezTo>
                  <a:cubicBezTo>
                    <a:pt x="185" y="92"/>
                    <a:pt x="184" y="85"/>
                    <a:pt x="182" y="78"/>
                  </a:cubicBezTo>
                  <a:cubicBezTo>
                    <a:pt x="177" y="79"/>
                    <a:pt x="172" y="79"/>
                    <a:pt x="166" y="79"/>
                  </a:cubicBezTo>
                  <a:cubicBezTo>
                    <a:pt x="126" y="79"/>
                    <a:pt x="91" y="54"/>
                    <a:pt x="76" y="18"/>
                  </a:cubicBezTo>
                  <a:cubicBezTo>
                    <a:pt x="64" y="22"/>
                    <a:pt x="53" y="28"/>
                    <a:pt x="43" y="37"/>
                  </a:cubicBezTo>
                  <a:cubicBezTo>
                    <a:pt x="57" y="81"/>
                    <a:pt x="98" y="113"/>
                    <a:pt x="147" y="113"/>
                  </a:cubicBezTo>
                  <a:close/>
                  <a:moveTo>
                    <a:pt x="100" y="184"/>
                  </a:moveTo>
                  <a:cubicBezTo>
                    <a:pt x="114" y="184"/>
                    <a:pt x="126" y="181"/>
                    <a:pt x="138" y="175"/>
                  </a:cubicBezTo>
                  <a:cubicBezTo>
                    <a:pt x="134" y="175"/>
                    <a:pt x="130" y="176"/>
                    <a:pt x="126" y="176"/>
                  </a:cubicBezTo>
                  <a:cubicBezTo>
                    <a:pt x="79" y="176"/>
                    <a:pt x="38" y="150"/>
                    <a:pt x="16" y="112"/>
                  </a:cubicBezTo>
                  <a:cubicBezTo>
                    <a:pt x="22" y="153"/>
                    <a:pt x="58" y="184"/>
                    <a:pt x="100" y="184"/>
                  </a:cubicBezTo>
                  <a:close/>
                  <a:moveTo>
                    <a:pt x="100" y="15"/>
                  </a:moveTo>
                  <a:cubicBezTo>
                    <a:pt x="97" y="15"/>
                    <a:pt x="94" y="15"/>
                    <a:pt x="90" y="15"/>
                  </a:cubicBezTo>
                  <a:cubicBezTo>
                    <a:pt x="104" y="44"/>
                    <a:pt x="133" y="64"/>
                    <a:pt x="167" y="64"/>
                  </a:cubicBezTo>
                  <a:cubicBezTo>
                    <a:pt x="170" y="64"/>
                    <a:pt x="173" y="64"/>
                    <a:pt x="177" y="64"/>
                  </a:cubicBezTo>
                  <a:cubicBezTo>
                    <a:pt x="163" y="35"/>
                    <a:pt x="134" y="15"/>
                    <a:pt x="10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2495" y="3830728"/>
            <a:ext cx="1752600" cy="1752600"/>
            <a:chOff x="5173946" y="4036114"/>
            <a:chExt cx="1752600" cy="1752600"/>
          </a:xfrm>
        </p:grpSpPr>
        <p:sp>
          <p:nvSpPr>
            <p:cNvPr id="7" name="菱形 6"/>
            <p:cNvSpPr/>
            <p:nvPr/>
          </p:nvSpPr>
          <p:spPr>
            <a:xfrm>
              <a:off x="5173946" y="40361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879874" y="4693339"/>
              <a:ext cx="333375" cy="438150"/>
            </a:xfrm>
            <a:custGeom>
              <a:avLst/>
              <a:gdLst>
                <a:gd name="T0" fmla="*/ 111 w 169"/>
                <a:gd name="T1" fmla="*/ 222 h 222"/>
                <a:gd name="T2" fmla="*/ 84 w 169"/>
                <a:gd name="T3" fmla="*/ 212 h 222"/>
                <a:gd name="T4" fmla="*/ 58 w 169"/>
                <a:gd name="T5" fmla="*/ 222 h 222"/>
                <a:gd name="T6" fmla="*/ 0 w 169"/>
                <a:gd name="T7" fmla="*/ 148 h 222"/>
                <a:gd name="T8" fmla="*/ 84 w 169"/>
                <a:gd name="T9" fmla="*/ 84 h 222"/>
                <a:gd name="T10" fmla="*/ 169 w 169"/>
                <a:gd name="T11" fmla="*/ 148 h 222"/>
                <a:gd name="T12" fmla="*/ 111 w 169"/>
                <a:gd name="T13" fmla="*/ 222 h 222"/>
                <a:gd name="T14" fmla="*/ 23 w 169"/>
                <a:gd name="T15" fmla="*/ 107 h 222"/>
                <a:gd name="T16" fmla="*/ 32 w 169"/>
                <a:gd name="T17" fmla="*/ 186 h 222"/>
                <a:gd name="T18" fmla="*/ 67 w 169"/>
                <a:gd name="T19" fmla="*/ 90 h 222"/>
                <a:gd name="T20" fmla="*/ 23 w 169"/>
                <a:gd name="T21" fmla="*/ 107 h 222"/>
                <a:gd name="T22" fmla="*/ 116 w 169"/>
                <a:gd name="T23" fmla="*/ 36 h 222"/>
                <a:gd name="T24" fmla="*/ 88 w 169"/>
                <a:gd name="T25" fmla="*/ 74 h 222"/>
                <a:gd name="T26" fmla="*/ 81 w 169"/>
                <a:gd name="T27" fmla="*/ 74 h 222"/>
                <a:gd name="T28" fmla="*/ 105 w 169"/>
                <a:gd name="T29" fmla="*/ 22 h 222"/>
                <a:gd name="T30" fmla="*/ 116 w 169"/>
                <a:gd name="T31" fmla="*/ 36 h 222"/>
                <a:gd name="T32" fmla="*/ 19 w 169"/>
                <a:gd name="T33" fmla="*/ 37 h 222"/>
                <a:gd name="T34" fmla="*/ 68 w 169"/>
                <a:gd name="T35" fmla="*/ 53 h 222"/>
                <a:gd name="T36" fmla="*/ 41 w 169"/>
                <a:gd name="T37" fmla="*/ 60 h 222"/>
                <a:gd name="T38" fmla="*/ 7 w 169"/>
                <a:gd name="T39" fmla="*/ 36 h 222"/>
                <a:gd name="T40" fmla="*/ 73 w 169"/>
                <a:gd name="T41" fmla="*/ 46 h 222"/>
                <a:gd name="T42" fmla="*/ 73 w 169"/>
                <a:gd name="T43" fmla="*/ 46 h 222"/>
                <a:gd name="T44" fmla="*/ 19 w 169"/>
                <a:gd name="T45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2">
                  <a:moveTo>
                    <a:pt x="111" y="222"/>
                  </a:moveTo>
                  <a:cubicBezTo>
                    <a:pt x="99" y="222"/>
                    <a:pt x="96" y="212"/>
                    <a:pt x="84" y="212"/>
                  </a:cubicBezTo>
                  <a:cubicBezTo>
                    <a:pt x="73" y="212"/>
                    <a:pt x="70" y="222"/>
                    <a:pt x="58" y="222"/>
                  </a:cubicBezTo>
                  <a:cubicBezTo>
                    <a:pt x="45" y="222"/>
                    <a:pt x="0" y="201"/>
                    <a:pt x="0" y="148"/>
                  </a:cubicBezTo>
                  <a:cubicBezTo>
                    <a:pt x="0" y="36"/>
                    <a:pt x="79" y="82"/>
                    <a:pt x="84" y="84"/>
                  </a:cubicBezTo>
                  <a:cubicBezTo>
                    <a:pt x="89" y="82"/>
                    <a:pt x="169" y="36"/>
                    <a:pt x="169" y="148"/>
                  </a:cubicBezTo>
                  <a:cubicBezTo>
                    <a:pt x="169" y="201"/>
                    <a:pt x="124" y="222"/>
                    <a:pt x="111" y="222"/>
                  </a:cubicBezTo>
                  <a:close/>
                  <a:moveTo>
                    <a:pt x="23" y="107"/>
                  </a:moveTo>
                  <a:cubicBezTo>
                    <a:pt x="4" y="145"/>
                    <a:pt x="35" y="190"/>
                    <a:pt x="32" y="186"/>
                  </a:cubicBezTo>
                  <a:cubicBezTo>
                    <a:pt x="18" y="90"/>
                    <a:pt x="67" y="90"/>
                    <a:pt x="67" y="90"/>
                  </a:cubicBezTo>
                  <a:cubicBezTo>
                    <a:pt x="67" y="90"/>
                    <a:pt x="43" y="68"/>
                    <a:pt x="23" y="107"/>
                  </a:cubicBezTo>
                  <a:close/>
                  <a:moveTo>
                    <a:pt x="116" y="36"/>
                  </a:moveTo>
                  <a:cubicBezTo>
                    <a:pt x="93" y="33"/>
                    <a:pt x="88" y="74"/>
                    <a:pt x="88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74"/>
                    <a:pt x="71" y="38"/>
                    <a:pt x="105" y="22"/>
                  </a:cubicBezTo>
                  <a:cubicBezTo>
                    <a:pt x="104" y="21"/>
                    <a:pt x="120" y="39"/>
                    <a:pt x="116" y="36"/>
                  </a:cubicBezTo>
                  <a:close/>
                  <a:moveTo>
                    <a:pt x="19" y="37"/>
                  </a:moveTo>
                  <a:cubicBezTo>
                    <a:pt x="19" y="37"/>
                    <a:pt x="49" y="42"/>
                    <a:pt x="68" y="53"/>
                  </a:cubicBezTo>
                  <a:cubicBezTo>
                    <a:pt x="64" y="58"/>
                    <a:pt x="55" y="62"/>
                    <a:pt x="41" y="60"/>
                  </a:cubicBezTo>
                  <a:cubicBezTo>
                    <a:pt x="12" y="58"/>
                    <a:pt x="9" y="40"/>
                    <a:pt x="7" y="36"/>
                  </a:cubicBezTo>
                  <a:cubicBezTo>
                    <a:pt x="54" y="0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44" y="32"/>
                    <a:pt x="19" y="37"/>
                    <a:pt x="1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72295" y="2865528"/>
            <a:ext cx="1752600" cy="1752600"/>
            <a:chOff x="6113746" y="3070914"/>
            <a:chExt cx="1752600" cy="1752600"/>
          </a:xfrm>
        </p:grpSpPr>
        <p:sp>
          <p:nvSpPr>
            <p:cNvPr id="10" name="菱形 9"/>
            <p:cNvSpPr/>
            <p:nvPr/>
          </p:nvSpPr>
          <p:spPr>
            <a:xfrm>
              <a:off x="61137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791608" y="3763064"/>
              <a:ext cx="403225" cy="368300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2695" y="2865528"/>
            <a:ext cx="1752600" cy="1752600"/>
            <a:chOff x="4234146" y="3070914"/>
            <a:chExt cx="1752600" cy="1752600"/>
          </a:xfrm>
        </p:grpSpPr>
        <p:sp>
          <p:nvSpPr>
            <p:cNvPr id="13" name="菱形 12"/>
            <p:cNvSpPr/>
            <p:nvPr/>
          </p:nvSpPr>
          <p:spPr>
            <a:xfrm>
              <a:off x="42341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4914389" y="3751951"/>
              <a:ext cx="392113" cy="390525"/>
            </a:xfrm>
            <a:custGeom>
              <a:avLst/>
              <a:gdLst>
                <a:gd name="T0" fmla="*/ 99 w 198"/>
                <a:gd name="T1" fmla="*/ 118 h 197"/>
                <a:gd name="T2" fmla="*/ 32 w 198"/>
                <a:gd name="T3" fmla="*/ 102 h 197"/>
                <a:gd name="T4" fmla="*/ 139 w 198"/>
                <a:gd name="T5" fmla="*/ 118 h 197"/>
                <a:gd name="T6" fmla="*/ 144 w 198"/>
                <a:gd name="T7" fmla="*/ 102 h 197"/>
                <a:gd name="T8" fmla="*/ 139 w 198"/>
                <a:gd name="T9" fmla="*/ 118 h 197"/>
                <a:gd name="T10" fmla="*/ 99 w 198"/>
                <a:gd name="T11" fmla="*/ 0 h 197"/>
                <a:gd name="T12" fmla="*/ 0 w 198"/>
                <a:gd name="T13" fmla="*/ 98 h 197"/>
                <a:gd name="T14" fmla="*/ 99 w 198"/>
                <a:gd name="T15" fmla="*/ 197 h 197"/>
                <a:gd name="T16" fmla="*/ 169 w 198"/>
                <a:gd name="T17" fmla="*/ 168 h 197"/>
                <a:gd name="T18" fmla="*/ 169 w 198"/>
                <a:gd name="T19" fmla="*/ 29 h 197"/>
                <a:gd name="T20" fmla="*/ 45 w 198"/>
                <a:gd name="T21" fmla="*/ 153 h 197"/>
                <a:gd name="T22" fmla="*/ 37 w 198"/>
                <a:gd name="T23" fmla="*/ 53 h 197"/>
                <a:gd name="T24" fmla="*/ 99 w 198"/>
                <a:gd name="T25" fmla="*/ 175 h 197"/>
                <a:gd name="T26" fmla="*/ 53 w 198"/>
                <a:gd name="T27" fmla="*/ 37 h 197"/>
                <a:gd name="T28" fmla="*/ 153 w 198"/>
                <a:gd name="T29" fmla="*/ 44 h 197"/>
                <a:gd name="T30" fmla="*/ 161 w 198"/>
                <a:gd name="T31" fmla="*/ 144 h 197"/>
                <a:gd name="T32" fmla="*/ 153 w 198"/>
                <a:gd name="T33" fmla="*/ 118 h 197"/>
                <a:gd name="T34" fmla="*/ 148 w 198"/>
                <a:gd name="T35" fmla="*/ 102 h 197"/>
                <a:gd name="T36" fmla="*/ 156 w 198"/>
                <a:gd name="T37" fmla="*/ 102 h 197"/>
                <a:gd name="T38" fmla="*/ 164 w 198"/>
                <a:gd name="T39" fmla="*/ 118 h 197"/>
                <a:gd name="T40" fmla="*/ 156 w 198"/>
                <a:gd name="T41" fmla="*/ 102 h 197"/>
                <a:gd name="T42" fmla="*/ 138 w 198"/>
                <a:gd name="T43" fmla="*/ 75 h 197"/>
                <a:gd name="T44" fmla="*/ 122 w 198"/>
                <a:gd name="T45" fmla="*/ 75 h 197"/>
                <a:gd name="T46" fmla="*/ 114 w 198"/>
                <a:gd name="T47" fmla="*/ 67 h 197"/>
                <a:gd name="T48" fmla="*/ 116 w 198"/>
                <a:gd name="T49" fmla="*/ 59 h 197"/>
                <a:gd name="T50" fmla="*/ 112 w 198"/>
                <a:gd name="T51" fmla="*/ 57 h 197"/>
                <a:gd name="T52" fmla="*/ 98 w 198"/>
                <a:gd name="T53" fmla="*/ 46 h 197"/>
                <a:gd name="T54" fmla="*/ 104 w 198"/>
                <a:gd name="T55" fmla="*/ 35 h 197"/>
                <a:gd name="T56" fmla="*/ 112 w 198"/>
                <a:gd name="T57" fmla="*/ 30 h 197"/>
                <a:gd name="T58" fmla="*/ 101 w 198"/>
                <a:gd name="T59" fmla="*/ 29 h 197"/>
                <a:gd name="T60" fmla="*/ 92 w 198"/>
                <a:gd name="T61" fmla="*/ 46 h 197"/>
                <a:gd name="T62" fmla="*/ 109 w 198"/>
                <a:gd name="T63" fmla="*/ 63 h 197"/>
                <a:gd name="T64" fmla="*/ 112 w 198"/>
                <a:gd name="T65" fmla="*/ 77 h 197"/>
                <a:gd name="T66" fmla="*/ 138 w 198"/>
                <a:gd name="T67" fmla="*/ 81 h 197"/>
                <a:gd name="T68" fmla="*/ 147 w 198"/>
                <a:gd name="T69" fmla="*/ 86 h 197"/>
                <a:gd name="T70" fmla="*/ 148 w 198"/>
                <a:gd name="T71" fmla="*/ 98 h 197"/>
                <a:gd name="T72" fmla="*/ 154 w 198"/>
                <a:gd name="T73" fmla="*/ 98 h 197"/>
                <a:gd name="T74" fmla="*/ 153 w 198"/>
                <a:gd name="T75" fmla="*/ 84 h 197"/>
                <a:gd name="T76" fmla="*/ 116 w 198"/>
                <a:gd name="T77" fmla="*/ 39 h 197"/>
                <a:gd name="T78" fmla="*/ 130 w 198"/>
                <a:gd name="T79" fmla="*/ 53 h 197"/>
                <a:gd name="T80" fmla="*/ 126 w 198"/>
                <a:gd name="T81" fmla="*/ 66 h 197"/>
                <a:gd name="T82" fmla="*/ 138 w 198"/>
                <a:gd name="T83" fmla="*/ 67 h 197"/>
                <a:gd name="T84" fmla="*/ 157 w 198"/>
                <a:gd name="T85" fmla="*/ 87 h 197"/>
                <a:gd name="T86" fmla="*/ 164 w 198"/>
                <a:gd name="T87" fmla="*/ 98 h 197"/>
                <a:gd name="T88" fmla="*/ 157 w 198"/>
                <a:gd name="T89" fmla="*/ 69 h 197"/>
                <a:gd name="T90" fmla="*/ 134 w 198"/>
                <a:gd name="T91" fmla="*/ 61 h 197"/>
                <a:gd name="T92" fmla="*/ 131 w 198"/>
                <a:gd name="T93" fmla="*/ 39 h 197"/>
                <a:gd name="T94" fmla="*/ 113 w 198"/>
                <a:gd name="T9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97">
                  <a:moveTo>
                    <a:pt x="32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32" y="102"/>
                    <a:pt x="32" y="102"/>
                    <a:pt x="32" y="102"/>
                  </a:cubicBezTo>
                  <a:lnTo>
                    <a:pt x="32" y="118"/>
                  </a:lnTo>
                  <a:close/>
                  <a:moveTo>
                    <a:pt x="139" y="118"/>
                  </a:moveTo>
                  <a:cubicBezTo>
                    <a:pt x="144" y="118"/>
                    <a:pt x="144" y="118"/>
                    <a:pt x="144" y="118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22" y="102"/>
                    <a:pt x="122" y="102"/>
                    <a:pt x="122" y="102"/>
                  </a:cubicBezTo>
                  <a:lnTo>
                    <a:pt x="139" y="118"/>
                  </a:lnTo>
                  <a:close/>
                  <a:moveTo>
                    <a:pt x="169" y="29"/>
                  </a:moveTo>
                  <a:cubicBezTo>
                    <a:pt x="151" y="11"/>
                    <a:pt x="126" y="0"/>
                    <a:pt x="99" y="0"/>
                  </a:cubicBezTo>
                  <a:cubicBezTo>
                    <a:pt x="72" y="0"/>
                    <a:pt x="47" y="11"/>
                    <a:pt x="29" y="29"/>
                  </a:cubicBezTo>
                  <a:cubicBezTo>
                    <a:pt x="11" y="46"/>
                    <a:pt x="0" y="71"/>
                    <a:pt x="0" y="98"/>
                  </a:cubicBezTo>
                  <a:cubicBezTo>
                    <a:pt x="0" y="126"/>
                    <a:pt x="11" y="151"/>
                    <a:pt x="29" y="168"/>
                  </a:cubicBezTo>
                  <a:cubicBezTo>
                    <a:pt x="47" y="186"/>
                    <a:pt x="72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26" y="197"/>
                    <a:pt x="151" y="186"/>
                    <a:pt x="169" y="168"/>
                  </a:cubicBezTo>
                  <a:cubicBezTo>
                    <a:pt x="187" y="151"/>
                    <a:pt x="198" y="126"/>
                    <a:pt x="198" y="98"/>
                  </a:cubicBezTo>
                  <a:cubicBezTo>
                    <a:pt x="198" y="71"/>
                    <a:pt x="187" y="46"/>
                    <a:pt x="169" y="29"/>
                  </a:cubicBezTo>
                  <a:close/>
                  <a:moveTo>
                    <a:pt x="99" y="175"/>
                  </a:moveTo>
                  <a:cubicBezTo>
                    <a:pt x="78" y="175"/>
                    <a:pt x="59" y="167"/>
                    <a:pt x="45" y="153"/>
                  </a:cubicBezTo>
                  <a:cubicBezTo>
                    <a:pt x="31" y="139"/>
                    <a:pt x="22" y="120"/>
                    <a:pt x="22" y="98"/>
                  </a:cubicBezTo>
                  <a:cubicBezTo>
                    <a:pt x="22" y="81"/>
                    <a:pt x="28" y="66"/>
                    <a:pt x="37" y="53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2" y="170"/>
                    <a:pt x="116" y="175"/>
                    <a:pt x="99" y="175"/>
                  </a:cubicBezTo>
                  <a:close/>
                  <a:moveTo>
                    <a:pt x="161" y="144"/>
                  </a:moveTo>
                  <a:cubicBezTo>
                    <a:pt x="53" y="37"/>
                    <a:pt x="53" y="37"/>
                    <a:pt x="53" y="37"/>
                  </a:cubicBezTo>
                  <a:cubicBezTo>
                    <a:pt x="66" y="27"/>
                    <a:pt x="82" y="22"/>
                    <a:pt x="99" y="22"/>
                  </a:cubicBezTo>
                  <a:cubicBezTo>
                    <a:pt x="120" y="22"/>
                    <a:pt x="139" y="30"/>
                    <a:pt x="153" y="44"/>
                  </a:cubicBezTo>
                  <a:cubicBezTo>
                    <a:pt x="167" y="58"/>
                    <a:pt x="176" y="77"/>
                    <a:pt x="176" y="98"/>
                  </a:cubicBezTo>
                  <a:cubicBezTo>
                    <a:pt x="176" y="116"/>
                    <a:pt x="170" y="131"/>
                    <a:pt x="161" y="144"/>
                  </a:cubicBezTo>
                  <a:close/>
                  <a:moveTo>
                    <a:pt x="148" y="118"/>
                  </a:moveTo>
                  <a:cubicBezTo>
                    <a:pt x="153" y="118"/>
                    <a:pt x="153" y="118"/>
                    <a:pt x="153" y="118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48" y="102"/>
                    <a:pt x="148" y="102"/>
                    <a:pt x="148" y="102"/>
                  </a:cubicBezTo>
                  <a:lnTo>
                    <a:pt x="148" y="118"/>
                  </a:lnTo>
                  <a:close/>
                  <a:moveTo>
                    <a:pt x="156" y="102"/>
                  </a:moveTo>
                  <a:cubicBezTo>
                    <a:pt x="156" y="118"/>
                    <a:pt x="156" y="118"/>
                    <a:pt x="156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02"/>
                    <a:pt x="164" y="102"/>
                    <a:pt x="164" y="102"/>
                  </a:cubicBezTo>
                  <a:lnTo>
                    <a:pt x="156" y="102"/>
                  </a:lnTo>
                  <a:close/>
                  <a:moveTo>
                    <a:pt x="147" y="78"/>
                  </a:moveTo>
                  <a:cubicBezTo>
                    <a:pt x="145" y="76"/>
                    <a:pt x="142" y="75"/>
                    <a:pt x="138" y="75"/>
                  </a:cubicBezTo>
                  <a:cubicBezTo>
                    <a:pt x="138" y="75"/>
                    <a:pt x="134" y="75"/>
                    <a:pt x="130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0" y="75"/>
                    <a:pt x="118" y="74"/>
                    <a:pt x="116" y="73"/>
                  </a:cubicBezTo>
                  <a:cubicBezTo>
                    <a:pt x="115" y="71"/>
                    <a:pt x="114" y="69"/>
                    <a:pt x="114" y="67"/>
                  </a:cubicBezTo>
                  <a:cubicBezTo>
                    <a:pt x="114" y="65"/>
                    <a:pt x="115" y="63"/>
                    <a:pt x="116" y="62"/>
                  </a:cubicBezTo>
                  <a:cubicBezTo>
                    <a:pt x="116" y="61"/>
                    <a:pt x="116" y="60"/>
                    <a:pt x="116" y="59"/>
                  </a:cubicBezTo>
                  <a:cubicBezTo>
                    <a:pt x="115" y="58"/>
                    <a:pt x="114" y="57"/>
                    <a:pt x="113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07" y="57"/>
                    <a:pt x="104" y="56"/>
                    <a:pt x="102" y="54"/>
                  </a:cubicBezTo>
                  <a:cubicBezTo>
                    <a:pt x="99" y="51"/>
                    <a:pt x="98" y="48"/>
                    <a:pt x="98" y="46"/>
                  </a:cubicBezTo>
                  <a:cubicBezTo>
                    <a:pt x="98" y="43"/>
                    <a:pt x="99" y="40"/>
                    <a:pt x="101" y="37"/>
                  </a:cubicBezTo>
                  <a:cubicBezTo>
                    <a:pt x="102" y="36"/>
                    <a:pt x="103" y="35"/>
                    <a:pt x="104" y="35"/>
                  </a:cubicBezTo>
                  <a:cubicBezTo>
                    <a:pt x="105" y="34"/>
                    <a:pt x="107" y="33"/>
                    <a:pt x="109" y="33"/>
                  </a:cubicBezTo>
                  <a:cubicBezTo>
                    <a:pt x="111" y="33"/>
                    <a:pt x="112" y="32"/>
                    <a:pt x="112" y="30"/>
                  </a:cubicBezTo>
                  <a:cubicBezTo>
                    <a:pt x="112" y="29"/>
                    <a:pt x="111" y="27"/>
                    <a:pt x="109" y="27"/>
                  </a:cubicBezTo>
                  <a:cubicBezTo>
                    <a:pt x="106" y="27"/>
                    <a:pt x="104" y="28"/>
                    <a:pt x="101" y="29"/>
                  </a:cubicBezTo>
                  <a:cubicBezTo>
                    <a:pt x="98" y="31"/>
                    <a:pt x="96" y="34"/>
                    <a:pt x="94" y="37"/>
                  </a:cubicBezTo>
                  <a:cubicBezTo>
                    <a:pt x="93" y="40"/>
                    <a:pt x="92" y="43"/>
                    <a:pt x="92" y="46"/>
                  </a:cubicBezTo>
                  <a:cubicBezTo>
                    <a:pt x="92" y="50"/>
                    <a:pt x="94" y="54"/>
                    <a:pt x="97" y="58"/>
                  </a:cubicBezTo>
                  <a:cubicBezTo>
                    <a:pt x="100" y="61"/>
                    <a:pt x="104" y="63"/>
                    <a:pt x="109" y="63"/>
                  </a:cubicBezTo>
                  <a:cubicBezTo>
                    <a:pt x="109" y="64"/>
                    <a:pt x="108" y="65"/>
                    <a:pt x="108" y="67"/>
                  </a:cubicBezTo>
                  <a:cubicBezTo>
                    <a:pt x="108" y="70"/>
                    <a:pt x="110" y="74"/>
                    <a:pt x="112" y="77"/>
                  </a:cubicBezTo>
                  <a:cubicBezTo>
                    <a:pt x="114" y="79"/>
                    <a:pt x="118" y="81"/>
                    <a:pt x="122" y="81"/>
                  </a:cubicBezTo>
                  <a:cubicBezTo>
                    <a:pt x="122" y="81"/>
                    <a:pt x="138" y="81"/>
                    <a:pt x="138" y="81"/>
                  </a:cubicBezTo>
                  <a:cubicBezTo>
                    <a:pt x="142" y="81"/>
                    <a:pt x="144" y="82"/>
                    <a:pt x="146" y="84"/>
                  </a:cubicBezTo>
                  <a:cubicBezTo>
                    <a:pt x="146" y="84"/>
                    <a:pt x="147" y="85"/>
                    <a:pt x="147" y="86"/>
                  </a:cubicBezTo>
                  <a:cubicBezTo>
                    <a:pt x="148" y="87"/>
                    <a:pt x="148" y="88"/>
                    <a:pt x="148" y="90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54" y="88"/>
                    <a:pt x="154" y="86"/>
                    <a:pt x="153" y="84"/>
                  </a:cubicBezTo>
                  <a:cubicBezTo>
                    <a:pt x="152" y="81"/>
                    <a:pt x="150" y="79"/>
                    <a:pt x="147" y="78"/>
                  </a:cubicBezTo>
                  <a:close/>
                  <a:moveTo>
                    <a:pt x="116" y="39"/>
                  </a:moveTo>
                  <a:cubicBezTo>
                    <a:pt x="121" y="39"/>
                    <a:pt x="124" y="41"/>
                    <a:pt x="126" y="43"/>
                  </a:cubicBezTo>
                  <a:cubicBezTo>
                    <a:pt x="129" y="46"/>
                    <a:pt x="130" y="49"/>
                    <a:pt x="130" y="53"/>
                  </a:cubicBezTo>
                  <a:cubicBezTo>
                    <a:pt x="130" y="56"/>
                    <a:pt x="129" y="59"/>
                    <a:pt x="127" y="62"/>
                  </a:cubicBezTo>
                  <a:cubicBezTo>
                    <a:pt x="126" y="63"/>
                    <a:pt x="126" y="65"/>
                    <a:pt x="126" y="66"/>
                  </a:cubicBezTo>
                  <a:cubicBezTo>
                    <a:pt x="127" y="67"/>
                    <a:pt x="128" y="67"/>
                    <a:pt x="129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44" y="67"/>
                    <a:pt x="149" y="70"/>
                    <a:pt x="152" y="73"/>
                  </a:cubicBezTo>
                  <a:cubicBezTo>
                    <a:pt x="155" y="77"/>
                    <a:pt x="157" y="82"/>
                    <a:pt x="157" y="87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1"/>
                    <a:pt x="161" y="74"/>
                    <a:pt x="157" y="69"/>
                  </a:cubicBezTo>
                  <a:cubicBezTo>
                    <a:pt x="152" y="65"/>
                    <a:pt x="146" y="61"/>
                    <a:pt x="138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5" y="58"/>
                    <a:pt x="136" y="55"/>
                    <a:pt x="136" y="53"/>
                  </a:cubicBezTo>
                  <a:cubicBezTo>
                    <a:pt x="136" y="48"/>
                    <a:pt x="134" y="43"/>
                    <a:pt x="131" y="39"/>
                  </a:cubicBezTo>
                  <a:cubicBezTo>
                    <a:pt x="127" y="35"/>
                    <a:pt x="122" y="33"/>
                    <a:pt x="116" y="33"/>
                  </a:cubicBezTo>
                  <a:cubicBezTo>
                    <a:pt x="114" y="33"/>
                    <a:pt x="113" y="35"/>
                    <a:pt x="113" y="36"/>
                  </a:cubicBezTo>
                  <a:cubicBezTo>
                    <a:pt x="113" y="38"/>
                    <a:pt x="114" y="39"/>
                    <a:pt x="1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06295" y="172656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分布式系统复杂性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96200" y="172656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运维成本高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96200" y="481330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服务依赖管理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04228" y="481330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部署自动化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819" y="1168400"/>
            <a:ext cx="8915400" cy="38123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" y="1290008"/>
            <a:ext cx="10239395" cy="33581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微服务架构设计分享</a:t>
            </a:r>
            <a:endParaRPr lang="zh-CN" altLang="en-US" dirty="0"/>
          </a:p>
        </p:txBody>
      </p:sp>
      <p:grpSp>
        <p:nvGrpSpPr>
          <p:cNvPr id="3" name="组合 19"/>
          <p:cNvGrpSpPr/>
          <p:nvPr/>
        </p:nvGrpSpPr>
        <p:grpSpPr>
          <a:xfrm>
            <a:off x="1362449" y="1588456"/>
            <a:ext cx="35993" cy="2364481"/>
            <a:chOff x="1331651" y="1597980"/>
            <a:chExt cx="36000" cy="2364481"/>
          </a:xfrm>
          <a:solidFill>
            <a:schemeClr val="tx1">
              <a:lumMod val="75000"/>
              <a:lumOff val="25000"/>
            </a:schemeClr>
          </a:solidFill>
        </p:grpSpPr>
        <p:cxnSp>
          <p:nvCxnSpPr>
            <p:cNvPr id="4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23"/>
          <p:cNvGrpSpPr/>
          <p:nvPr/>
        </p:nvGrpSpPr>
        <p:grpSpPr>
          <a:xfrm flipV="1">
            <a:off x="4319381" y="2945168"/>
            <a:ext cx="35993" cy="2390328"/>
            <a:chOff x="1331651" y="1572132"/>
            <a:chExt cx="36000" cy="2390327"/>
          </a:xfrm>
          <a:solidFill>
            <a:schemeClr val="tx1">
              <a:lumMod val="75000"/>
              <a:lumOff val="25000"/>
            </a:schemeClr>
          </a:solidFill>
        </p:grpSpPr>
        <p:cxnSp>
          <p:nvCxnSpPr>
            <p:cNvPr id="7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28"/>
          <p:cNvGrpSpPr/>
          <p:nvPr/>
        </p:nvGrpSpPr>
        <p:grpSpPr>
          <a:xfrm>
            <a:off x="7289650" y="1588456"/>
            <a:ext cx="35993" cy="2364481"/>
            <a:chOff x="1331651" y="1597980"/>
            <a:chExt cx="36000" cy="2364481"/>
          </a:xfrm>
          <a:solidFill>
            <a:schemeClr val="tx1">
              <a:lumMod val="75000"/>
              <a:lumOff val="25000"/>
            </a:schemeClr>
          </a:solidFill>
        </p:grpSpPr>
        <p:cxnSp>
          <p:nvCxnSpPr>
            <p:cNvPr id="1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2"/>
          <p:cNvGrpSpPr/>
          <p:nvPr/>
        </p:nvGrpSpPr>
        <p:grpSpPr>
          <a:xfrm>
            <a:off x="1362448" y="2945169"/>
            <a:ext cx="2099523" cy="1017295"/>
            <a:chOff x="1331651" y="2945166"/>
            <a:chExt cx="2099921" cy="1017295"/>
          </a:xfr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</a:gradFill>
        </p:grpSpPr>
        <p:sp>
          <p:nvSpPr>
            <p:cNvPr id="16" name="矩形 15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86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en-US" sz="1600" dirty="0">
                  <a:latin typeface="微软雅黑" panose="020B0503020204020204" pitchFamily="34" charset="-122"/>
                  <a:cs typeface="+mn-ea"/>
                  <a:sym typeface="+mn-lt"/>
                </a:rPr>
                <a:t>微服务简介</a:t>
              </a:r>
              <a:endParaRPr lang="zh-CN" alt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000" dirty="0">
                  <a:latin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lang="zh-CN" altLang="en-US" sz="40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3"/>
          <p:cNvGrpSpPr/>
          <p:nvPr/>
        </p:nvGrpSpPr>
        <p:grpSpPr>
          <a:xfrm>
            <a:off x="4319380" y="2945169"/>
            <a:ext cx="2099523" cy="1017295"/>
            <a:chOff x="3742306" y="2945166"/>
            <a:chExt cx="2099921" cy="1017295"/>
          </a:xfr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</a:gradFill>
        </p:grpSpPr>
        <p:sp>
          <p:nvSpPr>
            <p:cNvPr id="20" name="矩形 19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30597" y="3543681"/>
              <a:ext cx="19233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微服务带来的问题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70418" y="3042093"/>
              <a:ext cx="1075605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4"/>
          <p:cNvGrpSpPr/>
          <p:nvPr/>
        </p:nvGrpSpPr>
        <p:grpSpPr>
          <a:xfrm>
            <a:off x="7289648" y="2945169"/>
            <a:ext cx="2099523" cy="1017295"/>
            <a:chOff x="6152961" y="2945166"/>
            <a:chExt cx="2099921" cy="1017295"/>
          </a:xfr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</a:gradFill>
        </p:grpSpPr>
        <p:sp>
          <p:nvSpPr>
            <p:cNvPr id="24" name="矩形 23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86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41272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latin typeface="微软雅黑" panose="020B0503020204020204" pitchFamily="34" charset="-122"/>
                  <a:cs typeface="+mn-ea"/>
                  <a:sym typeface="+mn-lt"/>
                </a:rPr>
                <a:t>服务拆分思想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64868" y="3042321"/>
              <a:ext cx="1075894" cy="4705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000" dirty="0">
                  <a:latin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lang="zh-CN" altLang="en-US" sz="40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Text Placeholder 7"/>
          <p:cNvSpPr txBox="1"/>
          <p:nvPr/>
        </p:nvSpPr>
        <p:spPr>
          <a:xfrm>
            <a:off x="1612281" y="1585849"/>
            <a:ext cx="2519332" cy="338359"/>
          </a:xfrm>
          <a:prstGeom prst="rect">
            <a:avLst/>
          </a:prstGeom>
        </p:spPr>
        <p:txBody>
          <a:bodyPr vert="horz" lIns="0" tIns="98461" rIns="0" bIns="98461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微服务简介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 Placeholder 7"/>
          <p:cNvSpPr txBox="1"/>
          <p:nvPr/>
        </p:nvSpPr>
        <p:spPr>
          <a:xfrm>
            <a:off x="4407726" y="4735599"/>
            <a:ext cx="2519332" cy="338359"/>
          </a:xfrm>
          <a:prstGeom prst="rect">
            <a:avLst/>
          </a:prstGeom>
        </p:spPr>
        <p:txBody>
          <a:bodyPr vert="horz" lIns="0" tIns="98461" rIns="0" bIns="98461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微服务带来的问题</a:t>
            </a:r>
          </a:p>
        </p:txBody>
      </p:sp>
      <p:sp>
        <p:nvSpPr>
          <p:cNvPr id="35" name="Text Placeholder 7"/>
          <p:cNvSpPr txBox="1"/>
          <p:nvPr/>
        </p:nvSpPr>
        <p:spPr>
          <a:xfrm>
            <a:off x="7541048" y="1676165"/>
            <a:ext cx="2519332" cy="338359"/>
          </a:xfrm>
          <a:prstGeom prst="rect">
            <a:avLst/>
          </a:prstGeom>
        </p:spPr>
        <p:txBody>
          <a:bodyPr vert="horz" lIns="0" tIns="98461" rIns="0" bIns="98461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服务拆分思想</a:t>
            </a:r>
          </a:p>
        </p:txBody>
      </p:sp>
      <p:sp>
        <p:nvSpPr>
          <p:cNvPr id="36" name="Text Placeholder 2"/>
          <p:cNvSpPr txBox="1"/>
          <p:nvPr/>
        </p:nvSpPr>
        <p:spPr>
          <a:xfrm>
            <a:off x="7526443" y="2015039"/>
            <a:ext cx="2173087" cy="548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垂直拆分、水平拆分</a:t>
            </a:r>
          </a:p>
        </p:txBody>
      </p:sp>
      <p:sp>
        <p:nvSpPr>
          <p:cNvPr id="39" name="Text Placeholder 2"/>
          <p:cNvSpPr txBox="1"/>
          <p:nvPr/>
        </p:nvSpPr>
        <p:spPr>
          <a:xfrm>
            <a:off x="1612053" y="1924234"/>
            <a:ext cx="2173087" cy="548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概念、单体应用和微服务的对比</a:t>
            </a:r>
          </a:p>
        </p:txBody>
      </p:sp>
      <p:sp>
        <p:nvSpPr>
          <p:cNvPr id="40" name="Text Placeholder 2"/>
          <p:cNvSpPr txBox="1"/>
          <p:nvPr/>
        </p:nvSpPr>
        <p:spPr>
          <a:xfrm>
            <a:off x="4407323" y="5074469"/>
            <a:ext cx="2173087" cy="548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运维、部署、分布式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2038832"/>
            <a:ext cx="9867900" cy="21681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" y="1643224"/>
            <a:ext cx="9880600" cy="28532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" y="1682750"/>
            <a:ext cx="8413750" cy="27910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" y="1778000"/>
            <a:ext cx="7778750" cy="2655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为什么微服务最近几年被各大公司使用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88" y="823201"/>
            <a:ext cx="9429750" cy="51535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微服务拆分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132495" y="1900328"/>
            <a:ext cx="1752600" cy="1752600"/>
            <a:chOff x="5173946" y="2105714"/>
            <a:chExt cx="1752600" cy="1752600"/>
          </a:xfrm>
        </p:grpSpPr>
        <p:sp>
          <p:nvSpPr>
            <p:cNvPr id="4" name="菱形 3"/>
            <p:cNvSpPr/>
            <p:nvPr/>
          </p:nvSpPr>
          <p:spPr>
            <a:xfrm>
              <a:off x="5173946" y="21057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5848917" y="2785164"/>
              <a:ext cx="395288" cy="393700"/>
            </a:xfrm>
            <a:custGeom>
              <a:avLst/>
              <a:gdLst>
                <a:gd name="T0" fmla="*/ 100 w 200"/>
                <a:gd name="T1" fmla="*/ 199 h 199"/>
                <a:gd name="T2" fmla="*/ 0 w 200"/>
                <a:gd name="T3" fmla="*/ 99 h 199"/>
                <a:gd name="T4" fmla="*/ 100 w 200"/>
                <a:gd name="T5" fmla="*/ 0 h 199"/>
                <a:gd name="T6" fmla="*/ 200 w 200"/>
                <a:gd name="T7" fmla="*/ 99 h 199"/>
                <a:gd name="T8" fmla="*/ 100 w 200"/>
                <a:gd name="T9" fmla="*/ 199 h 199"/>
                <a:gd name="T10" fmla="*/ 166 w 200"/>
                <a:gd name="T11" fmla="*/ 152 h 199"/>
                <a:gd name="T12" fmla="*/ 180 w 200"/>
                <a:gd name="T13" fmla="*/ 127 h 199"/>
                <a:gd name="T14" fmla="*/ 146 w 200"/>
                <a:gd name="T15" fmla="*/ 132 h 199"/>
                <a:gd name="T16" fmla="*/ 29 w 200"/>
                <a:gd name="T17" fmla="*/ 53 h 199"/>
                <a:gd name="T18" fmla="*/ 19 w 200"/>
                <a:gd name="T19" fmla="*/ 75 h 199"/>
                <a:gd name="T20" fmla="*/ 127 w 200"/>
                <a:gd name="T21" fmla="*/ 160 h 199"/>
                <a:gd name="T22" fmla="*/ 166 w 200"/>
                <a:gd name="T23" fmla="*/ 152 h 199"/>
                <a:gd name="T24" fmla="*/ 147 w 200"/>
                <a:gd name="T25" fmla="*/ 113 h 199"/>
                <a:gd name="T26" fmla="*/ 184 w 200"/>
                <a:gd name="T27" fmla="*/ 106 h 199"/>
                <a:gd name="T28" fmla="*/ 185 w 200"/>
                <a:gd name="T29" fmla="*/ 99 h 199"/>
                <a:gd name="T30" fmla="*/ 182 w 200"/>
                <a:gd name="T31" fmla="*/ 78 h 199"/>
                <a:gd name="T32" fmla="*/ 166 w 200"/>
                <a:gd name="T33" fmla="*/ 79 h 199"/>
                <a:gd name="T34" fmla="*/ 76 w 200"/>
                <a:gd name="T35" fmla="*/ 18 h 199"/>
                <a:gd name="T36" fmla="*/ 43 w 200"/>
                <a:gd name="T37" fmla="*/ 37 h 199"/>
                <a:gd name="T38" fmla="*/ 147 w 200"/>
                <a:gd name="T39" fmla="*/ 113 h 199"/>
                <a:gd name="T40" fmla="*/ 100 w 200"/>
                <a:gd name="T41" fmla="*/ 184 h 199"/>
                <a:gd name="T42" fmla="*/ 138 w 200"/>
                <a:gd name="T43" fmla="*/ 175 h 199"/>
                <a:gd name="T44" fmla="*/ 126 w 200"/>
                <a:gd name="T45" fmla="*/ 176 h 199"/>
                <a:gd name="T46" fmla="*/ 16 w 200"/>
                <a:gd name="T47" fmla="*/ 112 h 199"/>
                <a:gd name="T48" fmla="*/ 100 w 200"/>
                <a:gd name="T49" fmla="*/ 184 h 199"/>
                <a:gd name="T50" fmla="*/ 100 w 200"/>
                <a:gd name="T51" fmla="*/ 15 h 199"/>
                <a:gd name="T52" fmla="*/ 90 w 200"/>
                <a:gd name="T53" fmla="*/ 15 h 199"/>
                <a:gd name="T54" fmla="*/ 167 w 200"/>
                <a:gd name="T55" fmla="*/ 64 h 199"/>
                <a:gd name="T56" fmla="*/ 177 w 200"/>
                <a:gd name="T57" fmla="*/ 64 h 199"/>
                <a:gd name="T58" fmla="*/ 100 w 200"/>
                <a:gd name="T59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199">
                  <a:moveTo>
                    <a:pt x="100" y="199"/>
                  </a:moveTo>
                  <a:cubicBezTo>
                    <a:pt x="45" y="199"/>
                    <a:pt x="0" y="155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5" y="0"/>
                    <a:pt x="200" y="44"/>
                    <a:pt x="200" y="99"/>
                  </a:cubicBezTo>
                  <a:cubicBezTo>
                    <a:pt x="200" y="155"/>
                    <a:pt x="155" y="199"/>
                    <a:pt x="100" y="199"/>
                  </a:cubicBezTo>
                  <a:close/>
                  <a:moveTo>
                    <a:pt x="166" y="152"/>
                  </a:moveTo>
                  <a:cubicBezTo>
                    <a:pt x="172" y="145"/>
                    <a:pt x="177" y="136"/>
                    <a:pt x="180" y="127"/>
                  </a:cubicBezTo>
                  <a:cubicBezTo>
                    <a:pt x="169" y="130"/>
                    <a:pt x="158" y="132"/>
                    <a:pt x="146" y="132"/>
                  </a:cubicBezTo>
                  <a:cubicBezTo>
                    <a:pt x="94" y="132"/>
                    <a:pt x="48" y="99"/>
                    <a:pt x="29" y="53"/>
                  </a:cubicBezTo>
                  <a:cubicBezTo>
                    <a:pt x="25" y="60"/>
                    <a:pt x="21" y="67"/>
                    <a:pt x="19" y="75"/>
                  </a:cubicBezTo>
                  <a:cubicBezTo>
                    <a:pt x="31" y="124"/>
                    <a:pt x="74" y="160"/>
                    <a:pt x="127" y="160"/>
                  </a:cubicBezTo>
                  <a:cubicBezTo>
                    <a:pt x="140" y="160"/>
                    <a:pt x="154" y="157"/>
                    <a:pt x="166" y="152"/>
                  </a:cubicBezTo>
                  <a:close/>
                  <a:moveTo>
                    <a:pt x="147" y="113"/>
                  </a:moveTo>
                  <a:cubicBezTo>
                    <a:pt x="160" y="113"/>
                    <a:pt x="173" y="110"/>
                    <a:pt x="184" y="106"/>
                  </a:cubicBezTo>
                  <a:cubicBezTo>
                    <a:pt x="184" y="104"/>
                    <a:pt x="185" y="102"/>
                    <a:pt x="185" y="99"/>
                  </a:cubicBezTo>
                  <a:cubicBezTo>
                    <a:pt x="185" y="92"/>
                    <a:pt x="184" y="85"/>
                    <a:pt x="182" y="78"/>
                  </a:cubicBezTo>
                  <a:cubicBezTo>
                    <a:pt x="177" y="79"/>
                    <a:pt x="172" y="79"/>
                    <a:pt x="166" y="79"/>
                  </a:cubicBezTo>
                  <a:cubicBezTo>
                    <a:pt x="126" y="79"/>
                    <a:pt x="91" y="54"/>
                    <a:pt x="76" y="18"/>
                  </a:cubicBezTo>
                  <a:cubicBezTo>
                    <a:pt x="64" y="22"/>
                    <a:pt x="53" y="28"/>
                    <a:pt x="43" y="37"/>
                  </a:cubicBezTo>
                  <a:cubicBezTo>
                    <a:pt x="57" y="81"/>
                    <a:pt x="98" y="113"/>
                    <a:pt x="147" y="113"/>
                  </a:cubicBezTo>
                  <a:close/>
                  <a:moveTo>
                    <a:pt x="100" y="184"/>
                  </a:moveTo>
                  <a:cubicBezTo>
                    <a:pt x="114" y="184"/>
                    <a:pt x="126" y="181"/>
                    <a:pt x="138" y="175"/>
                  </a:cubicBezTo>
                  <a:cubicBezTo>
                    <a:pt x="134" y="175"/>
                    <a:pt x="130" y="176"/>
                    <a:pt x="126" y="176"/>
                  </a:cubicBezTo>
                  <a:cubicBezTo>
                    <a:pt x="79" y="176"/>
                    <a:pt x="38" y="150"/>
                    <a:pt x="16" y="112"/>
                  </a:cubicBezTo>
                  <a:cubicBezTo>
                    <a:pt x="22" y="153"/>
                    <a:pt x="58" y="184"/>
                    <a:pt x="100" y="184"/>
                  </a:cubicBezTo>
                  <a:close/>
                  <a:moveTo>
                    <a:pt x="100" y="15"/>
                  </a:moveTo>
                  <a:cubicBezTo>
                    <a:pt x="97" y="15"/>
                    <a:pt x="94" y="15"/>
                    <a:pt x="90" y="15"/>
                  </a:cubicBezTo>
                  <a:cubicBezTo>
                    <a:pt x="104" y="44"/>
                    <a:pt x="133" y="64"/>
                    <a:pt x="167" y="64"/>
                  </a:cubicBezTo>
                  <a:cubicBezTo>
                    <a:pt x="170" y="64"/>
                    <a:pt x="173" y="64"/>
                    <a:pt x="177" y="64"/>
                  </a:cubicBezTo>
                  <a:cubicBezTo>
                    <a:pt x="163" y="35"/>
                    <a:pt x="134" y="15"/>
                    <a:pt x="10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2495" y="3830728"/>
            <a:ext cx="1752600" cy="1752600"/>
            <a:chOff x="5173946" y="4036114"/>
            <a:chExt cx="1752600" cy="1752600"/>
          </a:xfrm>
        </p:grpSpPr>
        <p:sp>
          <p:nvSpPr>
            <p:cNvPr id="7" name="菱形 6"/>
            <p:cNvSpPr/>
            <p:nvPr/>
          </p:nvSpPr>
          <p:spPr>
            <a:xfrm>
              <a:off x="5173946" y="40361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879874" y="4693339"/>
              <a:ext cx="333375" cy="438150"/>
            </a:xfrm>
            <a:custGeom>
              <a:avLst/>
              <a:gdLst>
                <a:gd name="T0" fmla="*/ 111 w 169"/>
                <a:gd name="T1" fmla="*/ 222 h 222"/>
                <a:gd name="T2" fmla="*/ 84 w 169"/>
                <a:gd name="T3" fmla="*/ 212 h 222"/>
                <a:gd name="T4" fmla="*/ 58 w 169"/>
                <a:gd name="T5" fmla="*/ 222 h 222"/>
                <a:gd name="T6" fmla="*/ 0 w 169"/>
                <a:gd name="T7" fmla="*/ 148 h 222"/>
                <a:gd name="T8" fmla="*/ 84 w 169"/>
                <a:gd name="T9" fmla="*/ 84 h 222"/>
                <a:gd name="T10" fmla="*/ 169 w 169"/>
                <a:gd name="T11" fmla="*/ 148 h 222"/>
                <a:gd name="T12" fmla="*/ 111 w 169"/>
                <a:gd name="T13" fmla="*/ 222 h 222"/>
                <a:gd name="T14" fmla="*/ 23 w 169"/>
                <a:gd name="T15" fmla="*/ 107 h 222"/>
                <a:gd name="T16" fmla="*/ 32 w 169"/>
                <a:gd name="T17" fmla="*/ 186 h 222"/>
                <a:gd name="T18" fmla="*/ 67 w 169"/>
                <a:gd name="T19" fmla="*/ 90 h 222"/>
                <a:gd name="T20" fmla="*/ 23 w 169"/>
                <a:gd name="T21" fmla="*/ 107 h 222"/>
                <a:gd name="T22" fmla="*/ 116 w 169"/>
                <a:gd name="T23" fmla="*/ 36 h 222"/>
                <a:gd name="T24" fmla="*/ 88 w 169"/>
                <a:gd name="T25" fmla="*/ 74 h 222"/>
                <a:gd name="T26" fmla="*/ 81 w 169"/>
                <a:gd name="T27" fmla="*/ 74 h 222"/>
                <a:gd name="T28" fmla="*/ 105 w 169"/>
                <a:gd name="T29" fmla="*/ 22 h 222"/>
                <a:gd name="T30" fmla="*/ 116 w 169"/>
                <a:gd name="T31" fmla="*/ 36 h 222"/>
                <a:gd name="T32" fmla="*/ 19 w 169"/>
                <a:gd name="T33" fmla="*/ 37 h 222"/>
                <a:gd name="T34" fmla="*/ 68 w 169"/>
                <a:gd name="T35" fmla="*/ 53 h 222"/>
                <a:gd name="T36" fmla="*/ 41 w 169"/>
                <a:gd name="T37" fmla="*/ 60 h 222"/>
                <a:gd name="T38" fmla="*/ 7 w 169"/>
                <a:gd name="T39" fmla="*/ 36 h 222"/>
                <a:gd name="T40" fmla="*/ 73 w 169"/>
                <a:gd name="T41" fmla="*/ 46 h 222"/>
                <a:gd name="T42" fmla="*/ 73 w 169"/>
                <a:gd name="T43" fmla="*/ 46 h 222"/>
                <a:gd name="T44" fmla="*/ 19 w 169"/>
                <a:gd name="T45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2">
                  <a:moveTo>
                    <a:pt x="111" y="222"/>
                  </a:moveTo>
                  <a:cubicBezTo>
                    <a:pt x="99" y="222"/>
                    <a:pt x="96" y="212"/>
                    <a:pt x="84" y="212"/>
                  </a:cubicBezTo>
                  <a:cubicBezTo>
                    <a:pt x="73" y="212"/>
                    <a:pt x="70" y="222"/>
                    <a:pt x="58" y="222"/>
                  </a:cubicBezTo>
                  <a:cubicBezTo>
                    <a:pt x="45" y="222"/>
                    <a:pt x="0" y="201"/>
                    <a:pt x="0" y="148"/>
                  </a:cubicBezTo>
                  <a:cubicBezTo>
                    <a:pt x="0" y="36"/>
                    <a:pt x="79" y="82"/>
                    <a:pt x="84" y="84"/>
                  </a:cubicBezTo>
                  <a:cubicBezTo>
                    <a:pt x="89" y="82"/>
                    <a:pt x="169" y="36"/>
                    <a:pt x="169" y="148"/>
                  </a:cubicBezTo>
                  <a:cubicBezTo>
                    <a:pt x="169" y="201"/>
                    <a:pt x="124" y="222"/>
                    <a:pt x="111" y="222"/>
                  </a:cubicBezTo>
                  <a:close/>
                  <a:moveTo>
                    <a:pt x="23" y="107"/>
                  </a:moveTo>
                  <a:cubicBezTo>
                    <a:pt x="4" y="145"/>
                    <a:pt x="35" y="190"/>
                    <a:pt x="32" y="186"/>
                  </a:cubicBezTo>
                  <a:cubicBezTo>
                    <a:pt x="18" y="90"/>
                    <a:pt x="67" y="90"/>
                    <a:pt x="67" y="90"/>
                  </a:cubicBezTo>
                  <a:cubicBezTo>
                    <a:pt x="67" y="90"/>
                    <a:pt x="43" y="68"/>
                    <a:pt x="23" y="107"/>
                  </a:cubicBezTo>
                  <a:close/>
                  <a:moveTo>
                    <a:pt x="116" y="36"/>
                  </a:moveTo>
                  <a:cubicBezTo>
                    <a:pt x="93" y="33"/>
                    <a:pt x="88" y="74"/>
                    <a:pt x="88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74"/>
                    <a:pt x="71" y="38"/>
                    <a:pt x="105" y="22"/>
                  </a:cubicBezTo>
                  <a:cubicBezTo>
                    <a:pt x="104" y="21"/>
                    <a:pt x="120" y="39"/>
                    <a:pt x="116" y="36"/>
                  </a:cubicBezTo>
                  <a:close/>
                  <a:moveTo>
                    <a:pt x="19" y="37"/>
                  </a:moveTo>
                  <a:cubicBezTo>
                    <a:pt x="19" y="37"/>
                    <a:pt x="49" y="42"/>
                    <a:pt x="68" y="53"/>
                  </a:cubicBezTo>
                  <a:cubicBezTo>
                    <a:pt x="64" y="58"/>
                    <a:pt x="55" y="62"/>
                    <a:pt x="41" y="60"/>
                  </a:cubicBezTo>
                  <a:cubicBezTo>
                    <a:pt x="12" y="58"/>
                    <a:pt x="9" y="40"/>
                    <a:pt x="7" y="36"/>
                  </a:cubicBezTo>
                  <a:cubicBezTo>
                    <a:pt x="54" y="0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44" y="32"/>
                    <a:pt x="19" y="37"/>
                    <a:pt x="1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72295" y="2865528"/>
            <a:ext cx="1752600" cy="1752600"/>
            <a:chOff x="6113746" y="3070914"/>
            <a:chExt cx="1752600" cy="1752600"/>
          </a:xfrm>
        </p:grpSpPr>
        <p:sp>
          <p:nvSpPr>
            <p:cNvPr id="10" name="菱形 9"/>
            <p:cNvSpPr/>
            <p:nvPr/>
          </p:nvSpPr>
          <p:spPr>
            <a:xfrm>
              <a:off x="61137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791608" y="3763064"/>
              <a:ext cx="403225" cy="368300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2695" y="2865528"/>
            <a:ext cx="1752600" cy="1752600"/>
            <a:chOff x="4234146" y="3070914"/>
            <a:chExt cx="1752600" cy="1752600"/>
          </a:xfrm>
        </p:grpSpPr>
        <p:sp>
          <p:nvSpPr>
            <p:cNvPr id="13" name="菱形 12"/>
            <p:cNvSpPr/>
            <p:nvPr/>
          </p:nvSpPr>
          <p:spPr>
            <a:xfrm>
              <a:off x="42341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4914389" y="3751951"/>
              <a:ext cx="392113" cy="390525"/>
            </a:xfrm>
            <a:custGeom>
              <a:avLst/>
              <a:gdLst>
                <a:gd name="T0" fmla="*/ 99 w 198"/>
                <a:gd name="T1" fmla="*/ 118 h 197"/>
                <a:gd name="T2" fmla="*/ 32 w 198"/>
                <a:gd name="T3" fmla="*/ 102 h 197"/>
                <a:gd name="T4" fmla="*/ 139 w 198"/>
                <a:gd name="T5" fmla="*/ 118 h 197"/>
                <a:gd name="T6" fmla="*/ 144 w 198"/>
                <a:gd name="T7" fmla="*/ 102 h 197"/>
                <a:gd name="T8" fmla="*/ 139 w 198"/>
                <a:gd name="T9" fmla="*/ 118 h 197"/>
                <a:gd name="T10" fmla="*/ 99 w 198"/>
                <a:gd name="T11" fmla="*/ 0 h 197"/>
                <a:gd name="T12" fmla="*/ 0 w 198"/>
                <a:gd name="T13" fmla="*/ 98 h 197"/>
                <a:gd name="T14" fmla="*/ 99 w 198"/>
                <a:gd name="T15" fmla="*/ 197 h 197"/>
                <a:gd name="T16" fmla="*/ 169 w 198"/>
                <a:gd name="T17" fmla="*/ 168 h 197"/>
                <a:gd name="T18" fmla="*/ 169 w 198"/>
                <a:gd name="T19" fmla="*/ 29 h 197"/>
                <a:gd name="T20" fmla="*/ 45 w 198"/>
                <a:gd name="T21" fmla="*/ 153 h 197"/>
                <a:gd name="T22" fmla="*/ 37 w 198"/>
                <a:gd name="T23" fmla="*/ 53 h 197"/>
                <a:gd name="T24" fmla="*/ 99 w 198"/>
                <a:gd name="T25" fmla="*/ 175 h 197"/>
                <a:gd name="T26" fmla="*/ 53 w 198"/>
                <a:gd name="T27" fmla="*/ 37 h 197"/>
                <a:gd name="T28" fmla="*/ 153 w 198"/>
                <a:gd name="T29" fmla="*/ 44 h 197"/>
                <a:gd name="T30" fmla="*/ 161 w 198"/>
                <a:gd name="T31" fmla="*/ 144 h 197"/>
                <a:gd name="T32" fmla="*/ 153 w 198"/>
                <a:gd name="T33" fmla="*/ 118 h 197"/>
                <a:gd name="T34" fmla="*/ 148 w 198"/>
                <a:gd name="T35" fmla="*/ 102 h 197"/>
                <a:gd name="T36" fmla="*/ 156 w 198"/>
                <a:gd name="T37" fmla="*/ 102 h 197"/>
                <a:gd name="T38" fmla="*/ 164 w 198"/>
                <a:gd name="T39" fmla="*/ 118 h 197"/>
                <a:gd name="T40" fmla="*/ 156 w 198"/>
                <a:gd name="T41" fmla="*/ 102 h 197"/>
                <a:gd name="T42" fmla="*/ 138 w 198"/>
                <a:gd name="T43" fmla="*/ 75 h 197"/>
                <a:gd name="T44" fmla="*/ 122 w 198"/>
                <a:gd name="T45" fmla="*/ 75 h 197"/>
                <a:gd name="T46" fmla="*/ 114 w 198"/>
                <a:gd name="T47" fmla="*/ 67 h 197"/>
                <a:gd name="T48" fmla="*/ 116 w 198"/>
                <a:gd name="T49" fmla="*/ 59 h 197"/>
                <a:gd name="T50" fmla="*/ 112 w 198"/>
                <a:gd name="T51" fmla="*/ 57 h 197"/>
                <a:gd name="T52" fmla="*/ 98 w 198"/>
                <a:gd name="T53" fmla="*/ 46 h 197"/>
                <a:gd name="T54" fmla="*/ 104 w 198"/>
                <a:gd name="T55" fmla="*/ 35 h 197"/>
                <a:gd name="T56" fmla="*/ 112 w 198"/>
                <a:gd name="T57" fmla="*/ 30 h 197"/>
                <a:gd name="T58" fmla="*/ 101 w 198"/>
                <a:gd name="T59" fmla="*/ 29 h 197"/>
                <a:gd name="T60" fmla="*/ 92 w 198"/>
                <a:gd name="T61" fmla="*/ 46 h 197"/>
                <a:gd name="T62" fmla="*/ 109 w 198"/>
                <a:gd name="T63" fmla="*/ 63 h 197"/>
                <a:gd name="T64" fmla="*/ 112 w 198"/>
                <a:gd name="T65" fmla="*/ 77 h 197"/>
                <a:gd name="T66" fmla="*/ 138 w 198"/>
                <a:gd name="T67" fmla="*/ 81 h 197"/>
                <a:gd name="T68" fmla="*/ 147 w 198"/>
                <a:gd name="T69" fmla="*/ 86 h 197"/>
                <a:gd name="T70" fmla="*/ 148 w 198"/>
                <a:gd name="T71" fmla="*/ 98 h 197"/>
                <a:gd name="T72" fmla="*/ 154 w 198"/>
                <a:gd name="T73" fmla="*/ 98 h 197"/>
                <a:gd name="T74" fmla="*/ 153 w 198"/>
                <a:gd name="T75" fmla="*/ 84 h 197"/>
                <a:gd name="T76" fmla="*/ 116 w 198"/>
                <a:gd name="T77" fmla="*/ 39 h 197"/>
                <a:gd name="T78" fmla="*/ 130 w 198"/>
                <a:gd name="T79" fmla="*/ 53 h 197"/>
                <a:gd name="T80" fmla="*/ 126 w 198"/>
                <a:gd name="T81" fmla="*/ 66 h 197"/>
                <a:gd name="T82" fmla="*/ 138 w 198"/>
                <a:gd name="T83" fmla="*/ 67 h 197"/>
                <a:gd name="T84" fmla="*/ 157 w 198"/>
                <a:gd name="T85" fmla="*/ 87 h 197"/>
                <a:gd name="T86" fmla="*/ 164 w 198"/>
                <a:gd name="T87" fmla="*/ 98 h 197"/>
                <a:gd name="T88" fmla="*/ 157 w 198"/>
                <a:gd name="T89" fmla="*/ 69 h 197"/>
                <a:gd name="T90" fmla="*/ 134 w 198"/>
                <a:gd name="T91" fmla="*/ 61 h 197"/>
                <a:gd name="T92" fmla="*/ 131 w 198"/>
                <a:gd name="T93" fmla="*/ 39 h 197"/>
                <a:gd name="T94" fmla="*/ 113 w 198"/>
                <a:gd name="T9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97">
                  <a:moveTo>
                    <a:pt x="32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32" y="102"/>
                    <a:pt x="32" y="102"/>
                    <a:pt x="32" y="102"/>
                  </a:cubicBezTo>
                  <a:lnTo>
                    <a:pt x="32" y="118"/>
                  </a:lnTo>
                  <a:close/>
                  <a:moveTo>
                    <a:pt x="139" y="118"/>
                  </a:moveTo>
                  <a:cubicBezTo>
                    <a:pt x="144" y="118"/>
                    <a:pt x="144" y="118"/>
                    <a:pt x="144" y="118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22" y="102"/>
                    <a:pt x="122" y="102"/>
                    <a:pt x="122" y="102"/>
                  </a:cubicBezTo>
                  <a:lnTo>
                    <a:pt x="139" y="118"/>
                  </a:lnTo>
                  <a:close/>
                  <a:moveTo>
                    <a:pt x="169" y="29"/>
                  </a:moveTo>
                  <a:cubicBezTo>
                    <a:pt x="151" y="11"/>
                    <a:pt x="126" y="0"/>
                    <a:pt x="99" y="0"/>
                  </a:cubicBezTo>
                  <a:cubicBezTo>
                    <a:pt x="72" y="0"/>
                    <a:pt x="47" y="11"/>
                    <a:pt x="29" y="29"/>
                  </a:cubicBezTo>
                  <a:cubicBezTo>
                    <a:pt x="11" y="46"/>
                    <a:pt x="0" y="71"/>
                    <a:pt x="0" y="98"/>
                  </a:cubicBezTo>
                  <a:cubicBezTo>
                    <a:pt x="0" y="126"/>
                    <a:pt x="11" y="151"/>
                    <a:pt x="29" y="168"/>
                  </a:cubicBezTo>
                  <a:cubicBezTo>
                    <a:pt x="47" y="186"/>
                    <a:pt x="72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26" y="197"/>
                    <a:pt x="151" y="186"/>
                    <a:pt x="169" y="168"/>
                  </a:cubicBezTo>
                  <a:cubicBezTo>
                    <a:pt x="187" y="151"/>
                    <a:pt x="198" y="126"/>
                    <a:pt x="198" y="98"/>
                  </a:cubicBezTo>
                  <a:cubicBezTo>
                    <a:pt x="198" y="71"/>
                    <a:pt x="187" y="46"/>
                    <a:pt x="169" y="29"/>
                  </a:cubicBezTo>
                  <a:close/>
                  <a:moveTo>
                    <a:pt x="99" y="175"/>
                  </a:moveTo>
                  <a:cubicBezTo>
                    <a:pt x="78" y="175"/>
                    <a:pt x="59" y="167"/>
                    <a:pt x="45" y="153"/>
                  </a:cubicBezTo>
                  <a:cubicBezTo>
                    <a:pt x="31" y="139"/>
                    <a:pt x="22" y="120"/>
                    <a:pt x="22" y="98"/>
                  </a:cubicBezTo>
                  <a:cubicBezTo>
                    <a:pt x="22" y="81"/>
                    <a:pt x="28" y="66"/>
                    <a:pt x="37" y="53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2" y="170"/>
                    <a:pt x="116" y="175"/>
                    <a:pt x="99" y="175"/>
                  </a:cubicBezTo>
                  <a:close/>
                  <a:moveTo>
                    <a:pt x="161" y="144"/>
                  </a:moveTo>
                  <a:cubicBezTo>
                    <a:pt x="53" y="37"/>
                    <a:pt x="53" y="37"/>
                    <a:pt x="53" y="37"/>
                  </a:cubicBezTo>
                  <a:cubicBezTo>
                    <a:pt x="66" y="27"/>
                    <a:pt x="82" y="22"/>
                    <a:pt x="99" y="22"/>
                  </a:cubicBezTo>
                  <a:cubicBezTo>
                    <a:pt x="120" y="22"/>
                    <a:pt x="139" y="30"/>
                    <a:pt x="153" y="44"/>
                  </a:cubicBezTo>
                  <a:cubicBezTo>
                    <a:pt x="167" y="58"/>
                    <a:pt x="176" y="77"/>
                    <a:pt x="176" y="98"/>
                  </a:cubicBezTo>
                  <a:cubicBezTo>
                    <a:pt x="176" y="116"/>
                    <a:pt x="170" y="131"/>
                    <a:pt x="161" y="144"/>
                  </a:cubicBezTo>
                  <a:close/>
                  <a:moveTo>
                    <a:pt x="148" y="118"/>
                  </a:moveTo>
                  <a:cubicBezTo>
                    <a:pt x="153" y="118"/>
                    <a:pt x="153" y="118"/>
                    <a:pt x="153" y="118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48" y="102"/>
                    <a:pt x="148" y="102"/>
                    <a:pt x="148" y="102"/>
                  </a:cubicBezTo>
                  <a:lnTo>
                    <a:pt x="148" y="118"/>
                  </a:lnTo>
                  <a:close/>
                  <a:moveTo>
                    <a:pt x="156" y="102"/>
                  </a:moveTo>
                  <a:cubicBezTo>
                    <a:pt x="156" y="118"/>
                    <a:pt x="156" y="118"/>
                    <a:pt x="156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02"/>
                    <a:pt x="164" y="102"/>
                    <a:pt x="164" y="102"/>
                  </a:cubicBezTo>
                  <a:lnTo>
                    <a:pt x="156" y="102"/>
                  </a:lnTo>
                  <a:close/>
                  <a:moveTo>
                    <a:pt x="147" y="78"/>
                  </a:moveTo>
                  <a:cubicBezTo>
                    <a:pt x="145" y="76"/>
                    <a:pt x="142" y="75"/>
                    <a:pt x="138" y="75"/>
                  </a:cubicBezTo>
                  <a:cubicBezTo>
                    <a:pt x="138" y="75"/>
                    <a:pt x="134" y="75"/>
                    <a:pt x="130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0" y="75"/>
                    <a:pt x="118" y="74"/>
                    <a:pt x="116" y="73"/>
                  </a:cubicBezTo>
                  <a:cubicBezTo>
                    <a:pt x="115" y="71"/>
                    <a:pt x="114" y="69"/>
                    <a:pt x="114" y="67"/>
                  </a:cubicBezTo>
                  <a:cubicBezTo>
                    <a:pt x="114" y="65"/>
                    <a:pt x="115" y="63"/>
                    <a:pt x="116" y="62"/>
                  </a:cubicBezTo>
                  <a:cubicBezTo>
                    <a:pt x="116" y="61"/>
                    <a:pt x="116" y="60"/>
                    <a:pt x="116" y="59"/>
                  </a:cubicBezTo>
                  <a:cubicBezTo>
                    <a:pt x="115" y="58"/>
                    <a:pt x="114" y="57"/>
                    <a:pt x="113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07" y="57"/>
                    <a:pt x="104" y="56"/>
                    <a:pt x="102" y="54"/>
                  </a:cubicBezTo>
                  <a:cubicBezTo>
                    <a:pt x="99" y="51"/>
                    <a:pt x="98" y="48"/>
                    <a:pt x="98" y="46"/>
                  </a:cubicBezTo>
                  <a:cubicBezTo>
                    <a:pt x="98" y="43"/>
                    <a:pt x="99" y="40"/>
                    <a:pt x="101" y="37"/>
                  </a:cubicBezTo>
                  <a:cubicBezTo>
                    <a:pt x="102" y="36"/>
                    <a:pt x="103" y="35"/>
                    <a:pt x="104" y="35"/>
                  </a:cubicBezTo>
                  <a:cubicBezTo>
                    <a:pt x="105" y="34"/>
                    <a:pt x="107" y="33"/>
                    <a:pt x="109" y="33"/>
                  </a:cubicBezTo>
                  <a:cubicBezTo>
                    <a:pt x="111" y="33"/>
                    <a:pt x="112" y="32"/>
                    <a:pt x="112" y="30"/>
                  </a:cubicBezTo>
                  <a:cubicBezTo>
                    <a:pt x="112" y="29"/>
                    <a:pt x="111" y="27"/>
                    <a:pt x="109" y="27"/>
                  </a:cubicBezTo>
                  <a:cubicBezTo>
                    <a:pt x="106" y="27"/>
                    <a:pt x="104" y="28"/>
                    <a:pt x="101" y="29"/>
                  </a:cubicBezTo>
                  <a:cubicBezTo>
                    <a:pt x="98" y="31"/>
                    <a:pt x="96" y="34"/>
                    <a:pt x="94" y="37"/>
                  </a:cubicBezTo>
                  <a:cubicBezTo>
                    <a:pt x="93" y="40"/>
                    <a:pt x="92" y="43"/>
                    <a:pt x="92" y="46"/>
                  </a:cubicBezTo>
                  <a:cubicBezTo>
                    <a:pt x="92" y="50"/>
                    <a:pt x="94" y="54"/>
                    <a:pt x="97" y="58"/>
                  </a:cubicBezTo>
                  <a:cubicBezTo>
                    <a:pt x="100" y="61"/>
                    <a:pt x="104" y="63"/>
                    <a:pt x="109" y="63"/>
                  </a:cubicBezTo>
                  <a:cubicBezTo>
                    <a:pt x="109" y="64"/>
                    <a:pt x="108" y="65"/>
                    <a:pt x="108" y="67"/>
                  </a:cubicBezTo>
                  <a:cubicBezTo>
                    <a:pt x="108" y="70"/>
                    <a:pt x="110" y="74"/>
                    <a:pt x="112" y="77"/>
                  </a:cubicBezTo>
                  <a:cubicBezTo>
                    <a:pt x="114" y="79"/>
                    <a:pt x="118" y="81"/>
                    <a:pt x="122" y="81"/>
                  </a:cubicBezTo>
                  <a:cubicBezTo>
                    <a:pt x="122" y="81"/>
                    <a:pt x="138" y="81"/>
                    <a:pt x="138" y="81"/>
                  </a:cubicBezTo>
                  <a:cubicBezTo>
                    <a:pt x="142" y="81"/>
                    <a:pt x="144" y="82"/>
                    <a:pt x="146" y="84"/>
                  </a:cubicBezTo>
                  <a:cubicBezTo>
                    <a:pt x="146" y="84"/>
                    <a:pt x="147" y="85"/>
                    <a:pt x="147" y="86"/>
                  </a:cubicBezTo>
                  <a:cubicBezTo>
                    <a:pt x="148" y="87"/>
                    <a:pt x="148" y="88"/>
                    <a:pt x="148" y="90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54" y="88"/>
                    <a:pt x="154" y="86"/>
                    <a:pt x="153" y="84"/>
                  </a:cubicBezTo>
                  <a:cubicBezTo>
                    <a:pt x="152" y="81"/>
                    <a:pt x="150" y="79"/>
                    <a:pt x="147" y="78"/>
                  </a:cubicBezTo>
                  <a:close/>
                  <a:moveTo>
                    <a:pt x="116" y="39"/>
                  </a:moveTo>
                  <a:cubicBezTo>
                    <a:pt x="121" y="39"/>
                    <a:pt x="124" y="41"/>
                    <a:pt x="126" y="43"/>
                  </a:cubicBezTo>
                  <a:cubicBezTo>
                    <a:pt x="129" y="46"/>
                    <a:pt x="130" y="49"/>
                    <a:pt x="130" y="53"/>
                  </a:cubicBezTo>
                  <a:cubicBezTo>
                    <a:pt x="130" y="56"/>
                    <a:pt x="129" y="59"/>
                    <a:pt x="127" y="62"/>
                  </a:cubicBezTo>
                  <a:cubicBezTo>
                    <a:pt x="126" y="63"/>
                    <a:pt x="126" y="65"/>
                    <a:pt x="126" y="66"/>
                  </a:cubicBezTo>
                  <a:cubicBezTo>
                    <a:pt x="127" y="67"/>
                    <a:pt x="128" y="67"/>
                    <a:pt x="129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44" y="67"/>
                    <a:pt x="149" y="70"/>
                    <a:pt x="152" y="73"/>
                  </a:cubicBezTo>
                  <a:cubicBezTo>
                    <a:pt x="155" y="77"/>
                    <a:pt x="157" y="82"/>
                    <a:pt x="157" y="87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1"/>
                    <a:pt x="161" y="74"/>
                    <a:pt x="157" y="69"/>
                  </a:cubicBezTo>
                  <a:cubicBezTo>
                    <a:pt x="152" y="65"/>
                    <a:pt x="146" y="61"/>
                    <a:pt x="138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5" y="58"/>
                    <a:pt x="136" y="55"/>
                    <a:pt x="136" y="53"/>
                  </a:cubicBezTo>
                  <a:cubicBezTo>
                    <a:pt x="136" y="48"/>
                    <a:pt x="134" y="43"/>
                    <a:pt x="131" y="39"/>
                  </a:cubicBezTo>
                  <a:cubicBezTo>
                    <a:pt x="127" y="35"/>
                    <a:pt x="122" y="33"/>
                    <a:pt x="116" y="33"/>
                  </a:cubicBezTo>
                  <a:cubicBezTo>
                    <a:pt x="114" y="33"/>
                    <a:pt x="113" y="35"/>
                    <a:pt x="113" y="36"/>
                  </a:cubicBezTo>
                  <a:cubicBezTo>
                    <a:pt x="113" y="38"/>
                    <a:pt x="114" y="39"/>
                    <a:pt x="1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614295" y="172656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按照模块拆分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486025" y="492633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功能职责拆分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18730" y="172656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按照业务需求拆分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97585" y="1156970"/>
            <a:ext cx="71520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场景</a:t>
            </a:r>
            <a:r>
              <a:rPr lang="en-US" altLang="zh-CN" sz="2000"/>
              <a:t>:</a:t>
            </a:r>
            <a:r>
              <a:rPr lang="zh-CN" altLang="en-US" sz="2000"/>
              <a:t>交易平台，用户量</a:t>
            </a:r>
            <a:r>
              <a:rPr lang="en-US" altLang="zh-CN" sz="2000"/>
              <a:t>5000</a:t>
            </a:r>
            <a:r>
              <a:rPr lang="zh-CN" altLang="en-US" sz="2000"/>
              <a:t>万</a:t>
            </a:r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功能模块</a:t>
            </a:r>
            <a:r>
              <a:rPr lang="en-US" altLang="zh-CN" sz="2000"/>
              <a:t>:</a:t>
            </a:r>
            <a:r>
              <a:rPr lang="zh-CN" altLang="en-US" sz="2000"/>
              <a:t>商品管理、订单管理、用户管理、角色管理</a:t>
            </a:r>
          </a:p>
          <a:p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数据库拆分</a:t>
            </a:r>
          </a:p>
        </p:txBody>
      </p:sp>
      <p:sp>
        <p:nvSpPr>
          <p:cNvPr id="3" name="流程图: 磁盘 2"/>
          <p:cNvSpPr/>
          <p:nvPr/>
        </p:nvSpPr>
        <p:spPr>
          <a:xfrm>
            <a:off x="4965700" y="109728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</a:t>
            </a:r>
          </a:p>
        </p:txBody>
      </p:sp>
      <p:sp>
        <p:nvSpPr>
          <p:cNvPr id="4" name="流程图: 磁盘 3"/>
          <p:cNvSpPr/>
          <p:nvPr/>
        </p:nvSpPr>
        <p:spPr>
          <a:xfrm>
            <a:off x="2280920" y="267843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商品</a:t>
            </a:r>
          </a:p>
        </p:txBody>
      </p:sp>
      <p:sp>
        <p:nvSpPr>
          <p:cNvPr id="8" name="流程图: 磁盘 7"/>
          <p:cNvSpPr/>
          <p:nvPr/>
        </p:nvSpPr>
        <p:spPr>
          <a:xfrm>
            <a:off x="4965700" y="267843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</a:t>
            </a:r>
          </a:p>
        </p:txBody>
      </p:sp>
      <p:sp>
        <p:nvSpPr>
          <p:cNvPr id="15" name="流程图: 磁盘 14"/>
          <p:cNvSpPr/>
          <p:nvPr/>
        </p:nvSpPr>
        <p:spPr>
          <a:xfrm>
            <a:off x="8027670" y="267843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订单</a:t>
            </a:r>
          </a:p>
        </p:txBody>
      </p:sp>
      <p:sp>
        <p:nvSpPr>
          <p:cNvPr id="16" name="流程图: 磁盘 15"/>
          <p:cNvSpPr/>
          <p:nvPr/>
        </p:nvSpPr>
        <p:spPr>
          <a:xfrm>
            <a:off x="3088005" y="4190365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id%3=0</a:t>
            </a:r>
          </a:p>
        </p:txBody>
      </p:sp>
      <p:sp>
        <p:nvSpPr>
          <p:cNvPr id="17" name="流程图: 磁盘 16"/>
          <p:cNvSpPr/>
          <p:nvPr/>
        </p:nvSpPr>
        <p:spPr>
          <a:xfrm>
            <a:off x="4965700" y="4190365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id%3=1</a:t>
            </a:r>
          </a:p>
        </p:txBody>
      </p:sp>
      <p:sp>
        <p:nvSpPr>
          <p:cNvPr id="18" name="流程图: 磁盘 17"/>
          <p:cNvSpPr/>
          <p:nvPr/>
        </p:nvSpPr>
        <p:spPr>
          <a:xfrm>
            <a:off x="6930390" y="4190365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id%3=2</a:t>
            </a:r>
          </a:p>
        </p:txBody>
      </p:sp>
      <p:cxnSp>
        <p:nvCxnSpPr>
          <p:cNvPr id="19" name="直接箭头连接符 18"/>
          <p:cNvCxnSpPr>
            <a:endCxn id="4" idx="1"/>
          </p:cNvCxnSpPr>
          <p:nvPr/>
        </p:nvCxnSpPr>
        <p:spPr>
          <a:xfrm flipH="1">
            <a:off x="2909570" y="1791335"/>
            <a:ext cx="2698750" cy="887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3"/>
            <a:endCxn id="8" idx="1"/>
          </p:cNvCxnSpPr>
          <p:nvPr/>
        </p:nvCxnSpPr>
        <p:spPr>
          <a:xfrm>
            <a:off x="5594350" y="1790700"/>
            <a:ext cx="0" cy="887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" idx="3"/>
            <a:endCxn id="15" idx="1"/>
          </p:cNvCxnSpPr>
          <p:nvPr/>
        </p:nvCxnSpPr>
        <p:spPr>
          <a:xfrm>
            <a:off x="5594350" y="1790700"/>
            <a:ext cx="3061970" cy="887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3"/>
            <a:endCxn id="16" idx="1"/>
          </p:cNvCxnSpPr>
          <p:nvPr/>
        </p:nvCxnSpPr>
        <p:spPr>
          <a:xfrm flipH="1">
            <a:off x="3716655" y="3371850"/>
            <a:ext cx="1877695" cy="81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3"/>
            <a:endCxn id="17" idx="1"/>
          </p:cNvCxnSpPr>
          <p:nvPr/>
        </p:nvCxnSpPr>
        <p:spPr>
          <a:xfrm>
            <a:off x="5594350" y="3371850"/>
            <a:ext cx="0" cy="81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8" idx="3"/>
            <a:endCxn id="18" idx="1"/>
          </p:cNvCxnSpPr>
          <p:nvPr/>
        </p:nvCxnSpPr>
        <p:spPr>
          <a:xfrm>
            <a:off x="5594350" y="3371850"/>
            <a:ext cx="1964690" cy="81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576695" y="346519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/>
              <a:t>水平拆分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6703695" y="1917700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b="1"/>
              <a:t>垂直拆分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按功能模块拆分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100830" y="1525905"/>
            <a:ext cx="173926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交易平台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176020" y="3191510"/>
            <a:ext cx="128651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商品管理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375660" y="3191510"/>
            <a:ext cx="120523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订单管理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411470" y="3191510"/>
            <a:ext cx="136969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793990" y="3191510"/>
            <a:ext cx="13277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角色管理</a:t>
            </a:r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 flipH="1">
            <a:off x="1819275" y="2096135"/>
            <a:ext cx="315150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0" idx="0"/>
          </p:cNvCxnSpPr>
          <p:nvPr/>
        </p:nvCxnSpPr>
        <p:spPr>
          <a:xfrm>
            <a:off x="5169535" y="2092960"/>
            <a:ext cx="3288665" cy="1098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0"/>
          </p:cNvCxnSpPr>
          <p:nvPr/>
        </p:nvCxnSpPr>
        <p:spPr>
          <a:xfrm>
            <a:off x="4970780" y="2096135"/>
            <a:ext cx="112585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>
          <a:xfrm flipH="1">
            <a:off x="3978275" y="2096135"/>
            <a:ext cx="99250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业务需求拆分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4100830" y="1352550"/>
            <a:ext cx="173926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交易平台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1066800" y="2579370"/>
            <a:ext cx="128651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商品管理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224530" y="2579370"/>
            <a:ext cx="120523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订单管理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169535" y="2579370"/>
            <a:ext cx="136969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用户管理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7506335" y="2579370"/>
            <a:ext cx="13277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角色管理</a:t>
            </a:r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 flipH="1">
            <a:off x="1710055" y="1922780"/>
            <a:ext cx="326072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10" idx="0"/>
          </p:cNvCxnSpPr>
          <p:nvPr/>
        </p:nvCxnSpPr>
        <p:spPr>
          <a:xfrm>
            <a:off x="4970780" y="1922780"/>
            <a:ext cx="319976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0"/>
          </p:cNvCxnSpPr>
          <p:nvPr/>
        </p:nvCxnSpPr>
        <p:spPr>
          <a:xfrm>
            <a:off x="4970780" y="1922780"/>
            <a:ext cx="88392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>
          <a:xfrm flipH="1">
            <a:off x="3827145" y="1922780"/>
            <a:ext cx="114363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3827145" y="4074795"/>
            <a:ext cx="14801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查询、登录</a:t>
            </a:r>
            <a:r>
              <a:rPr lang="en-US" altLang="zh-CN"/>
              <a:t>(</a:t>
            </a:r>
            <a:r>
              <a:rPr lang="zh-CN" altLang="en-US"/>
              <a:t>读</a:t>
            </a:r>
            <a:r>
              <a:rPr lang="en-US" altLang="zh-CN"/>
              <a:t>)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333490" y="4074795"/>
            <a:ext cx="152019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修改、注册（写）</a:t>
            </a:r>
          </a:p>
        </p:txBody>
      </p:sp>
      <p:cxnSp>
        <p:nvCxnSpPr>
          <p:cNvPr id="8" name="直接箭头连接符 7"/>
          <p:cNvCxnSpPr>
            <a:stCxn id="9" idx="2"/>
            <a:endCxn id="3" idx="0"/>
          </p:cNvCxnSpPr>
          <p:nvPr/>
        </p:nvCxnSpPr>
        <p:spPr>
          <a:xfrm flipH="1">
            <a:off x="4567555" y="3149600"/>
            <a:ext cx="128714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2"/>
            <a:endCxn id="4" idx="0"/>
          </p:cNvCxnSpPr>
          <p:nvPr/>
        </p:nvCxnSpPr>
        <p:spPr>
          <a:xfrm>
            <a:off x="5854700" y="3149600"/>
            <a:ext cx="123888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+mn-ea"/>
                <a:sym typeface="+mn-lt"/>
              </a:rPr>
              <a:t>微服务简介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132495" y="1900328"/>
            <a:ext cx="1752600" cy="1752600"/>
            <a:chOff x="5173946" y="2105714"/>
            <a:chExt cx="1752600" cy="1752600"/>
          </a:xfrm>
        </p:grpSpPr>
        <p:sp>
          <p:nvSpPr>
            <p:cNvPr id="4" name="菱形 3"/>
            <p:cNvSpPr/>
            <p:nvPr/>
          </p:nvSpPr>
          <p:spPr>
            <a:xfrm>
              <a:off x="5173946" y="21057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5848917" y="2785164"/>
              <a:ext cx="395288" cy="393700"/>
            </a:xfrm>
            <a:custGeom>
              <a:avLst/>
              <a:gdLst>
                <a:gd name="T0" fmla="*/ 100 w 200"/>
                <a:gd name="T1" fmla="*/ 199 h 199"/>
                <a:gd name="T2" fmla="*/ 0 w 200"/>
                <a:gd name="T3" fmla="*/ 99 h 199"/>
                <a:gd name="T4" fmla="*/ 100 w 200"/>
                <a:gd name="T5" fmla="*/ 0 h 199"/>
                <a:gd name="T6" fmla="*/ 200 w 200"/>
                <a:gd name="T7" fmla="*/ 99 h 199"/>
                <a:gd name="T8" fmla="*/ 100 w 200"/>
                <a:gd name="T9" fmla="*/ 199 h 199"/>
                <a:gd name="T10" fmla="*/ 166 w 200"/>
                <a:gd name="T11" fmla="*/ 152 h 199"/>
                <a:gd name="T12" fmla="*/ 180 w 200"/>
                <a:gd name="T13" fmla="*/ 127 h 199"/>
                <a:gd name="T14" fmla="*/ 146 w 200"/>
                <a:gd name="T15" fmla="*/ 132 h 199"/>
                <a:gd name="T16" fmla="*/ 29 w 200"/>
                <a:gd name="T17" fmla="*/ 53 h 199"/>
                <a:gd name="T18" fmla="*/ 19 w 200"/>
                <a:gd name="T19" fmla="*/ 75 h 199"/>
                <a:gd name="T20" fmla="*/ 127 w 200"/>
                <a:gd name="T21" fmla="*/ 160 h 199"/>
                <a:gd name="T22" fmla="*/ 166 w 200"/>
                <a:gd name="T23" fmla="*/ 152 h 199"/>
                <a:gd name="T24" fmla="*/ 147 w 200"/>
                <a:gd name="T25" fmla="*/ 113 h 199"/>
                <a:gd name="T26" fmla="*/ 184 w 200"/>
                <a:gd name="T27" fmla="*/ 106 h 199"/>
                <a:gd name="T28" fmla="*/ 185 w 200"/>
                <a:gd name="T29" fmla="*/ 99 h 199"/>
                <a:gd name="T30" fmla="*/ 182 w 200"/>
                <a:gd name="T31" fmla="*/ 78 h 199"/>
                <a:gd name="T32" fmla="*/ 166 w 200"/>
                <a:gd name="T33" fmla="*/ 79 h 199"/>
                <a:gd name="T34" fmla="*/ 76 w 200"/>
                <a:gd name="T35" fmla="*/ 18 h 199"/>
                <a:gd name="T36" fmla="*/ 43 w 200"/>
                <a:gd name="T37" fmla="*/ 37 h 199"/>
                <a:gd name="T38" fmla="*/ 147 w 200"/>
                <a:gd name="T39" fmla="*/ 113 h 199"/>
                <a:gd name="T40" fmla="*/ 100 w 200"/>
                <a:gd name="T41" fmla="*/ 184 h 199"/>
                <a:gd name="T42" fmla="*/ 138 w 200"/>
                <a:gd name="T43" fmla="*/ 175 h 199"/>
                <a:gd name="T44" fmla="*/ 126 w 200"/>
                <a:gd name="T45" fmla="*/ 176 h 199"/>
                <a:gd name="T46" fmla="*/ 16 w 200"/>
                <a:gd name="T47" fmla="*/ 112 h 199"/>
                <a:gd name="T48" fmla="*/ 100 w 200"/>
                <a:gd name="T49" fmla="*/ 184 h 199"/>
                <a:gd name="T50" fmla="*/ 100 w 200"/>
                <a:gd name="T51" fmla="*/ 15 h 199"/>
                <a:gd name="T52" fmla="*/ 90 w 200"/>
                <a:gd name="T53" fmla="*/ 15 h 199"/>
                <a:gd name="T54" fmla="*/ 167 w 200"/>
                <a:gd name="T55" fmla="*/ 64 h 199"/>
                <a:gd name="T56" fmla="*/ 177 w 200"/>
                <a:gd name="T57" fmla="*/ 64 h 199"/>
                <a:gd name="T58" fmla="*/ 100 w 200"/>
                <a:gd name="T59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199">
                  <a:moveTo>
                    <a:pt x="100" y="199"/>
                  </a:moveTo>
                  <a:cubicBezTo>
                    <a:pt x="45" y="199"/>
                    <a:pt x="0" y="155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5" y="0"/>
                    <a:pt x="200" y="44"/>
                    <a:pt x="200" y="99"/>
                  </a:cubicBezTo>
                  <a:cubicBezTo>
                    <a:pt x="200" y="155"/>
                    <a:pt x="155" y="199"/>
                    <a:pt x="100" y="199"/>
                  </a:cubicBezTo>
                  <a:close/>
                  <a:moveTo>
                    <a:pt x="166" y="152"/>
                  </a:moveTo>
                  <a:cubicBezTo>
                    <a:pt x="172" y="145"/>
                    <a:pt x="177" y="136"/>
                    <a:pt x="180" y="127"/>
                  </a:cubicBezTo>
                  <a:cubicBezTo>
                    <a:pt x="169" y="130"/>
                    <a:pt x="158" y="132"/>
                    <a:pt x="146" y="132"/>
                  </a:cubicBezTo>
                  <a:cubicBezTo>
                    <a:pt x="94" y="132"/>
                    <a:pt x="48" y="99"/>
                    <a:pt x="29" y="53"/>
                  </a:cubicBezTo>
                  <a:cubicBezTo>
                    <a:pt x="25" y="60"/>
                    <a:pt x="21" y="67"/>
                    <a:pt x="19" y="75"/>
                  </a:cubicBezTo>
                  <a:cubicBezTo>
                    <a:pt x="31" y="124"/>
                    <a:pt x="74" y="160"/>
                    <a:pt x="127" y="160"/>
                  </a:cubicBezTo>
                  <a:cubicBezTo>
                    <a:pt x="140" y="160"/>
                    <a:pt x="154" y="157"/>
                    <a:pt x="166" y="152"/>
                  </a:cubicBezTo>
                  <a:close/>
                  <a:moveTo>
                    <a:pt x="147" y="113"/>
                  </a:moveTo>
                  <a:cubicBezTo>
                    <a:pt x="160" y="113"/>
                    <a:pt x="173" y="110"/>
                    <a:pt x="184" y="106"/>
                  </a:cubicBezTo>
                  <a:cubicBezTo>
                    <a:pt x="184" y="104"/>
                    <a:pt x="185" y="102"/>
                    <a:pt x="185" y="99"/>
                  </a:cubicBezTo>
                  <a:cubicBezTo>
                    <a:pt x="185" y="92"/>
                    <a:pt x="184" y="85"/>
                    <a:pt x="182" y="78"/>
                  </a:cubicBezTo>
                  <a:cubicBezTo>
                    <a:pt x="177" y="79"/>
                    <a:pt x="172" y="79"/>
                    <a:pt x="166" y="79"/>
                  </a:cubicBezTo>
                  <a:cubicBezTo>
                    <a:pt x="126" y="79"/>
                    <a:pt x="91" y="54"/>
                    <a:pt x="76" y="18"/>
                  </a:cubicBezTo>
                  <a:cubicBezTo>
                    <a:pt x="64" y="22"/>
                    <a:pt x="53" y="28"/>
                    <a:pt x="43" y="37"/>
                  </a:cubicBezTo>
                  <a:cubicBezTo>
                    <a:pt x="57" y="81"/>
                    <a:pt x="98" y="113"/>
                    <a:pt x="147" y="113"/>
                  </a:cubicBezTo>
                  <a:close/>
                  <a:moveTo>
                    <a:pt x="100" y="184"/>
                  </a:moveTo>
                  <a:cubicBezTo>
                    <a:pt x="114" y="184"/>
                    <a:pt x="126" y="181"/>
                    <a:pt x="138" y="175"/>
                  </a:cubicBezTo>
                  <a:cubicBezTo>
                    <a:pt x="134" y="175"/>
                    <a:pt x="130" y="176"/>
                    <a:pt x="126" y="176"/>
                  </a:cubicBezTo>
                  <a:cubicBezTo>
                    <a:pt x="79" y="176"/>
                    <a:pt x="38" y="150"/>
                    <a:pt x="16" y="112"/>
                  </a:cubicBezTo>
                  <a:cubicBezTo>
                    <a:pt x="22" y="153"/>
                    <a:pt x="58" y="184"/>
                    <a:pt x="100" y="184"/>
                  </a:cubicBezTo>
                  <a:close/>
                  <a:moveTo>
                    <a:pt x="100" y="15"/>
                  </a:moveTo>
                  <a:cubicBezTo>
                    <a:pt x="97" y="15"/>
                    <a:pt x="94" y="15"/>
                    <a:pt x="90" y="15"/>
                  </a:cubicBezTo>
                  <a:cubicBezTo>
                    <a:pt x="104" y="44"/>
                    <a:pt x="133" y="64"/>
                    <a:pt x="167" y="64"/>
                  </a:cubicBezTo>
                  <a:cubicBezTo>
                    <a:pt x="170" y="64"/>
                    <a:pt x="173" y="64"/>
                    <a:pt x="177" y="64"/>
                  </a:cubicBezTo>
                  <a:cubicBezTo>
                    <a:pt x="163" y="35"/>
                    <a:pt x="134" y="15"/>
                    <a:pt x="10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2495" y="3830728"/>
            <a:ext cx="1752600" cy="1752600"/>
            <a:chOff x="5173946" y="4036114"/>
            <a:chExt cx="1752600" cy="1752600"/>
          </a:xfrm>
        </p:grpSpPr>
        <p:sp>
          <p:nvSpPr>
            <p:cNvPr id="7" name="菱形 6"/>
            <p:cNvSpPr/>
            <p:nvPr/>
          </p:nvSpPr>
          <p:spPr>
            <a:xfrm>
              <a:off x="5173946" y="40361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879874" y="4693339"/>
              <a:ext cx="333375" cy="438150"/>
            </a:xfrm>
            <a:custGeom>
              <a:avLst/>
              <a:gdLst>
                <a:gd name="T0" fmla="*/ 111 w 169"/>
                <a:gd name="T1" fmla="*/ 222 h 222"/>
                <a:gd name="T2" fmla="*/ 84 w 169"/>
                <a:gd name="T3" fmla="*/ 212 h 222"/>
                <a:gd name="T4" fmla="*/ 58 w 169"/>
                <a:gd name="T5" fmla="*/ 222 h 222"/>
                <a:gd name="T6" fmla="*/ 0 w 169"/>
                <a:gd name="T7" fmla="*/ 148 h 222"/>
                <a:gd name="T8" fmla="*/ 84 w 169"/>
                <a:gd name="T9" fmla="*/ 84 h 222"/>
                <a:gd name="T10" fmla="*/ 169 w 169"/>
                <a:gd name="T11" fmla="*/ 148 h 222"/>
                <a:gd name="T12" fmla="*/ 111 w 169"/>
                <a:gd name="T13" fmla="*/ 222 h 222"/>
                <a:gd name="T14" fmla="*/ 23 w 169"/>
                <a:gd name="T15" fmla="*/ 107 h 222"/>
                <a:gd name="T16" fmla="*/ 32 w 169"/>
                <a:gd name="T17" fmla="*/ 186 h 222"/>
                <a:gd name="T18" fmla="*/ 67 w 169"/>
                <a:gd name="T19" fmla="*/ 90 h 222"/>
                <a:gd name="T20" fmla="*/ 23 w 169"/>
                <a:gd name="T21" fmla="*/ 107 h 222"/>
                <a:gd name="T22" fmla="*/ 116 w 169"/>
                <a:gd name="T23" fmla="*/ 36 h 222"/>
                <a:gd name="T24" fmla="*/ 88 w 169"/>
                <a:gd name="T25" fmla="*/ 74 h 222"/>
                <a:gd name="T26" fmla="*/ 81 w 169"/>
                <a:gd name="T27" fmla="*/ 74 h 222"/>
                <a:gd name="T28" fmla="*/ 105 w 169"/>
                <a:gd name="T29" fmla="*/ 22 h 222"/>
                <a:gd name="T30" fmla="*/ 116 w 169"/>
                <a:gd name="T31" fmla="*/ 36 h 222"/>
                <a:gd name="T32" fmla="*/ 19 w 169"/>
                <a:gd name="T33" fmla="*/ 37 h 222"/>
                <a:gd name="T34" fmla="*/ 68 w 169"/>
                <a:gd name="T35" fmla="*/ 53 h 222"/>
                <a:gd name="T36" fmla="*/ 41 w 169"/>
                <a:gd name="T37" fmla="*/ 60 h 222"/>
                <a:gd name="T38" fmla="*/ 7 w 169"/>
                <a:gd name="T39" fmla="*/ 36 h 222"/>
                <a:gd name="T40" fmla="*/ 73 w 169"/>
                <a:gd name="T41" fmla="*/ 46 h 222"/>
                <a:gd name="T42" fmla="*/ 73 w 169"/>
                <a:gd name="T43" fmla="*/ 46 h 222"/>
                <a:gd name="T44" fmla="*/ 19 w 169"/>
                <a:gd name="T45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2">
                  <a:moveTo>
                    <a:pt x="111" y="222"/>
                  </a:moveTo>
                  <a:cubicBezTo>
                    <a:pt x="99" y="222"/>
                    <a:pt x="96" y="212"/>
                    <a:pt x="84" y="212"/>
                  </a:cubicBezTo>
                  <a:cubicBezTo>
                    <a:pt x="73" y="212"/>
                    <a:pt x="70" y="222"/>
                    <a:pt x="58" y="222"/>
                  </a:cubicBezTo>
                  <a:cubicBezTo>
                    <a:pt x="45" y="222"/>
                    <a:pt x="0" y="201"/>
                    <a:pt x="0" y="148"/>
                  </a:cubicBezTo>
                  <a:cubicBezTo>
                    <a:pt x="0" y="36"/>
                    <a:pt x="79" y="82"/>
                    <a:pt x="84" y="84"/>
                  </a:cubicBezTo>
                  <a:cubicBezTo>
                    <a:pt x="89" y="82"/>
                    <a:pt x="169" y="36"/>
                    <a:pt x="169" y="148"/>
                  </a:cubicBezTo>
                  <a:cubicBezTo>
                    <a:pt x="169" y="201"/>
                    <a:pt x="124" y="222"/>
                    <a:pt x="111" y="222"/>
                  </a:cubicBezTo>
                  <a:close/>
                  <a:moveTo>
                    <a:pt x="23" y="107"/>
                  </a:moveTo>
                  <a:cubicBezTo>
                    <a:pt x="4" y="145"/>
                    <a:pt x="35" y="190"/>
                    <a:pt x="32" y="186"/>
                  </a:cubicBezTo>
                  <a:cubicBezTo>
                    <a:pt x="18" y="90"/>
                    <a:pt x="67" y="90"/>
                    <a:pt x="67" y="90"/>
                  </a:cubicBezTo>
                  <a:cubicBezTo>
                    <a:pt x="67" y="90"/>
                    <a:pt x="43" y="68"/>
                    <a:pt x="23" y="107"/>
                  </a:cubicBezTo>
                  <a:close/>
                  <a:moveTo>
                    <a:pt x="116" y="36"/>
                  </a:moveTo>
                  <a:cubicBezTo>
                    <a:pt x="93" y="33"/>
                    <a:pt x="88" y="74"/>
                    <a:pt x="88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74"/>
                    <a:pt x="71" y="38"/>
                    <a:pt x="105" y="22"/>
                  </a:cubicBezTo>
                  <a:cubicBezTo>
                    <a:pt x="104" y="21"/>
                    <a:pt x="120" y="39"/>
                    <a:pt x="116" y="36"/>
                  </a:cubicBezTo>
                  <a:close/>
                  <a:moveTo>
                    <a:pt x="19" y="37"/>
                  </a:moveTo>
                  <a:cubicBezTo>
                    <a:pt x="19" y="37"/>
                    <a:pt x="49" y="42"/>
                    <a:pt x="68" y="53"/>
                  </a:cubicBezTo>
                  <a:cubicBezTo>
                    <a:pt x="64" y="58"/>
                    <a:pt x="55" y="62"/>
                    <a:pt x="41" y="60"/>
                  </a:cubicBezTo>
                  <a:cubicBezTo>
                    <a:pt x="12" y="58"/>
                    <a:pt x="9" y="40"/>
                    <a:pt x="7" y="36"/>
                  </a:cubicBezTo>
                  <a:cubicBezTo>
                    <a:pt x="54" y="0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44" y="32"/>
                    <a:pt x="19" y="37"/>
                    <a:pt x="1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72295" y="2865528"/>
            <a:ext cx="1752600" cy="1752600"/>
            <a:chOff x="6113746" y="3070914"/>
            <a:chExt cx="1752600" cy="1752600"/>
          </a:xfrm>
        </p:grpSpPr>
        <p:sp>
          <p:nvSpPr>
            <p:cNvPr id="10" name="菱形 9"/>
            <p:cNvSpPr/>
            <p:nvPr/>
          </p:nvSpPr>
          <p:spPr>
            <a:xfrm>
              <a:off x="61137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791608" y="3763064"/>
              <a:ext cx="403225" cy="368300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2695" y="2865528"/>
            <a:ext cx="1752600" cy="1752600"/>
            <a:chOff x="4234146" y="3070914"/>
            <a:chExt cx="1752600" cy="1752600"/>
          </a:xfrm>
        </p:grpSpPr>
        <p:sp>
          <p:nvSpPr>
            <p:cNvPr id="13" name="菱形 12"/>
            <p:cNvSpPr/>
            <p:nvPr/>
          </p:nvSpPr>
          <p:spPr>
            <a:xfrm>
              <a:off x="42341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4914389" y="3751951"/>
              <a:ext cx="392113" cy="390525"/>
            </a:xfrm>
            <a:custGeom>
              <a:avLst/>
              <a:gdLst>
                <a:gd name="T0" fmla="*/ 99 w 198"/>
                <a:gd name="T1" fmla="*/ 118 h 197"/>
                <a:gd name="T2" fmla="*/ 32 w 198"/>
                <a:gd name="T3" fmla="*/ 102 h 197"/>
                <a:gd name="T4" fmla="*/ 139 w 198"/>
                <a:gd name="T5" fmla="*/ 118 h 197"/>
                <a:gd name="T6" fmla="*/ 144 w 198"/>
                <a:gd name="T7" fmla="*/ 102 h 197"/>
                <a:gd name="T8" fmla="*/ 139 w 198"/>
                <a:gd name="T9" fmla="*/ 118 h 197"/>
                <a:gd name="T10" fmla="*/ 99 w 198"/>
                <a:gd name="T11" fmla="*/ 0 h 197"/>
                <a:gd name="T12" fmla="*/ 0 w 198"/>
                <a:gd name="T13" fmla="*/ 98 h 197"/>
                <a:gd name="T14" fmla="*/ 99 w 198"/>
                <a:gd name="T15" fmla="*/ 197 h 197"/>
                <a:gd name="T16" fmla="*/ 169 w 198"/>
                <a:gd name="T17" fmla="*/ 168 h 197"/>
                <a:gd name="T18" fmla="*/ 169 w 198"/>
                <a:gd name="T19" fmla="*/ 29 h 197"/>
                <a:gd name="T20" fmla="*/ 45 w 198"/>
                <a:gd name="T21" fmla="*/ 153 h 197"/>
                <a:gd name="T22" fmla="*/ 37 w 198"/>
                <a:gd name="T23" fmla="*/ 53 h 197"/>
                <a:gd name="T24" fmla="*/ 99 w 198"/>
                <a:gd name="T25" fmla="*/ 175 h 197"/>
                <a:gd name="T26" fmla="*/ 53 w 198"/>
                <a:gd name="T27" fmla="*/ 37 h 197"/>
                <a:gd name="T28" fmla="*/ 153 w 198"/>
                <a:gd name="T29" fmla="*/ 44 h 197"/>
                <a:gd name="T30" fmla="*/ 161 w 198"/>
                <a:gd name="T31" fmla="*/ 144 h 197"/>
                <a:gd name="T32" fmla="*/ 153 w 198"/>
                <a:gd name="T33" fmla="*/ 118 h 197"/>
                <a:gd name="T34" fmla="*/ 148 w 198"/>
                <a:gd name="T35" fmla="*/ 102 h 197"/>
                <a:gd name="T36" fmla="*/ 156 w 198"/>
                <a:gd name="T37" fmla="*/ 102 h 197"/>
                <a:gd name="T38" fmla="*/ 164 w 198"/>
                <a:gd name="T39" fmla="*/ 118 h 197"/>
                <a:gd name="T40" fmla="*/ 156 w 198"/>
                <a:gd name="T41" fmla="*/ 102 h 197"/>
                <a:gd name="T42" fmla="*/ 138 w 198"/>
                <a:gd name="T43" fmla="*/ 75 h 197"/>
                <a:gd name="T44" fmla="*/ 122 w 198"/>
                <a:gd name="T45" fmla="*/ 75 h 197"/>
                <a:gd name="T46" fmla="*/ 114 w 198"/>
                <a:gd name="T47" fmla="*/ 67 h 197"/>
                <a:gd name="T48" fmla="*/ 116 w 198"/>
                <a:gd name="T49" fmla="*/ 59 h 197"/>
                <a:gd name="T50" fmla="*/ 112 w 198"/>
                <a:gd name="T51" fmla="*/ 57 h 197"/>
                <a:gd name="T52" fmla="*/ 98 w 198"/>
                <a:gd name="T53" fmla="*/ 46 h 197"/>
                <a:gd name="T54" fmla="*/ 104 w 198"/>
                <a:gd name="T55" fmla="*/ 35 h 197"/>
                <a:gd name="T56" fmla="*/ 112 w 198"/>
                <a:gd name="T57" fmla="*/ 30 h 197"/>
                <a:gd name="T58" fmla="*/ 101 w 198"/>
                <a:gd name="T59" fmla="*/ 29 h 197"/>
                <a:gd name="T60" fmla="*/ 92 w 198"/>
                <a:gd name="T61" fmla="*/ 46 h 197"/>
                <a:gd name="T62" fmla="*/ 109 w 198"/>
                <a:gd name="T63" fmla="*/ 63 h 197"/>
                <a:gd name="T64" fmla="*/ 112 w 198"/>
                <a:gd name="T65" fmla="*/ 77 h 197"/>
                <a:gd name="T66" fmla="*/ 138 w 198"/>
                <a:gd name="T67" fmla="*/ 81 h 197"/>
                <a:gd name="T68" fmla="*/ 147 w 198"/>
                <a:gd name="T69" fmla="*/ 86 h 197"/>
                <a:gd name="T70" fmla="*/ 148 w 198"/>
                <a:gd name="T71" fmla="*/ 98 h 197"/>
                <a:gd name="T72" fmla="*/ 154 w 198"/>
                <a:gd name="T73" fmla="*/ 98 h 197"/>
                <a:gd name="T74" fmla="*/ 153 w 198"/>
                <a:gd name="T75" fmla="*/ 84 h 197"/>
                <a:gd name="T76" fmla="*/ 116 w 198"/>
                <a:gd name="T77" fmla="*/ 39 h 197"/>
                <a:gd name="T78" fmla="*/ 130 w 198"/>
                <a:gd name="T79" fmla="*/ 53 h 197"/>
                <a:gd name="T80" fmla="*/ 126 w 198"/>
                <a:gd name="T81" fmla="*/ 66 h 197"/>
                <a:gd name="T82" fmla="*/ 138 w 198"/>
                <a:gd name="T83" fmla="*/ 67 h 197"/>
                <a:gd name="T84" fmla="*/ 157 w 198"/>
                <a:gd name="T85" fmla="*/ 87 h 197"/>
                <a:gd name="T86" fmla="*/ 164 w 198"/>
                <a:gd name="T87" fmla="*/ 98 h 197"/>
                <a:gd name="T88" fmla="*/ 157 w 198"/>
                <a:gd name="T89" fmla="*/ 69 h 197"/>
                <a:gd name="T90" fmla="*/ 134 w 198"/>
                <a:gd name="T91" fmla="*/ 61 h 197"/>
                <a:gd name="T92" fmla="*/ 131 w 198"/>
                <a:gd name="T93" fmla="*/ 39 h 197"/>
                <a:gd name="T94" fmla="*/ 113 w 198"/>
                <a:gd name="T9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97">
                  <a:moveTo>
                    <a:pt x="32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32" y="102"/>
                    <a:pt x="32" y="102"/>
                    <a:pt x="32" y="102"/>
                  </a:cubicBezTo>
                  <a:lnTo>
                    <a:pt x="32" y="118"/>
                  </a:lnTo>
                  <a:close/>
                  <a:moveTo>
                    <a:pt x="139" y="118"/>
                  </a:moveTo>
                  <a:cubicBezTo>
                    <a:pt x="144" y="118"/>
                    <a:pt x="144" y="118"/>
                    <a:pt x="144" y="118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22" y="102"/>
                    <a:pt x="122" y="102"/>
                    <a:pt x="122" y="102"/>
                  </a:cubicBezTo>
                  <a:lnTo>
                    <a:pt x="139" y="118"/>
                  </a:lnTo>
                  <a:close/>
                  <a:moveTo>
                    <a:pt x="169" y="29"/>
                  </a:moveTo>
                  <a:cubicBezTo>
                    <a:pt x="151" y="11"/>
                    <a:pt x="126" y="0"/>
                    <a:pt x="99" y="0"/>
                  </a:cubicBezTo>
                  <a:cubicBezTo>
                    <a:pt x="72" y="0"/>
                    <a:pt x="47" y="11"/>
                    <a:pt x="29" y="29"/>
                  </a:cubicBezTo>
                  <a:cubicBezTo>
                    <a:pt x="11" y="46"/>
                    <a:pt x="0" y="71"/>
                    <a:pt x="0" y="98"/>
                  </a:cubicBezTo>
                  <a:cubicBezTo>
                    <a:pt x="0" y="126"/>
                    <a:pt x="11" y="151"/>
                    <a:pt x="29" y="168"/>
                  </a:cubicBezTo>
                  <a:cubicBezTo>
                    <a:pt x="47" y="186"/>
                    <a:pt x="72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26" y="197"/>
                    <a:pt x="151" y="186"/>
                    <a:pt x="169" y="168"/>
                  </a:cubicBezTo>
                  <a:cubicBezTo>
                    <a:pt x="187" y="151"/>
                    <a:pt x="198" y="126"/>
                    <a:pt x="198" y="98"/>
                  </a:cubicBezTo>
                  <a:cubicBezTo>
                    <a:pt x="198" y="71"/>
                    <a:pt x="187" y="46"/>
                    <a:pt x="169" y="29"/>
                  </a:cubicBezTo>
                  <a:close/>
                  <a:moveTo>
                    <a:pt x="99" y="175"/>
                  </a:moveTo>
                  <a:cubicBezTo>
                    <a:pt x="78" y="175"/>
                    <a:pt x="59" y="167"/>
                    <a:pt x="45" y="153"/>
                  </a:cubicBezTo>
                  <a:cubicBezTo>
                    <a:pt x="31" y="139"/>
                    <a:pt x="22" y="120"/>
                    <a:pt x="22" y="98"/>
                  </a:cubicBezTo>
                  <a:cubicBezTo>
                    <a:pt x="22" y="81"/>
                    <a:pt x="28" y="66"/>
                    <a:pt x="37" y="53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2" y="170"/>
                    <a:pt x="116" y="175"/>
                    <a:pt x="99" y="175"/>
                  </a:cubicBezTo>
                  <a:close/>
                  <a:moveTo>
                    <a:pt x="161" y="144"/>
                  </a:moveTo>
                  <a:cubicBezTo>
                    <a:pt x="53" y="37"/>
                    <a:pt x="53" y="37"/>
                    <a:pt x="53" y="37"/>
                  </a:cubicBezTo>
                  <a:cubicBezTo>
                    <a:pt x="66" y="27"/>
                    <a:pt x="82" y="22"/>
                    <a:pt x="99" y="22"/>
                  </a:cubicBezTo>
                  <a:cubicBezTo>
                    <a:pt x="120" y="22"/>
                    <a:pt x="139" y="30"/>
                    <a:pt x="153" y="44"/>
                  </a:cubicBezTo>
                  <a:cubicBezTo>
                    <a:pt x="167" y="58"/>
                    <a:pt x="176" y="77"/>
                    <a:pt x="176" y="98"/>
                  </a:cubicBezTo>
                  <a:cubicBezTo>
                    <a:pt x="176" y="116"/>
                    <a:pt x="170" y="131"/>
                    <a:pt x="161" y="144"/>
                  </a:cubicBezTo>
                  <a:close/>
                  <a:moveTo>
                    <a:pt x="148" y="118"/>
                  </a:moveTo>
                  <a:cubicBezTo>
                    <a:pt x="153" y="118"/>
                    <a:pt x="153" y="118"/>
                    <a:pt x="153" y="118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48" y="102"/>
                    <a:pt x="148" y="102"/>
                    <a:pt x="148" y="102"/>
                  </a:cubicBezTo>
                  <a:lnTo>
                    <a:pt x="148" y="118"/>
                  </a:lnTo>
                  <a:close/>
                  <a:moveTo>
                    <a:pt x="156" y="102"/>
                  </a:moveTo>
                  <a:cubicBezTo>
                    <a:pt x="156" y="118"/>
                    <a:pt x="156" y="118"/>
                    <a:pt x="156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02"/>
                    <a:pt x="164" y="102"/>
                    <a:pt x="164" y="102"/>
                  </a:cubicBezTo>
                  <a:lnTo>
                    <a:pt x="156" y="102"/>
                  </a:lnTo>
                  <a:close/>
                  <a:moveTo>
                    <a:pt x="147" y="78"/>
                  </a:moveTo>
                  <a:cubicBezTo>
                    <a:pt x="145" y="76"/>
                    <a:pt x="142" y="75"/>
                    <a:pt x="138" y="75"/>
                  </a:cubicBezTo>
                  <a:cubicBezTo>
                    <a:pt x="138" y="75"/>
                    <a:pt x="134" y="75"/>
                    <a:pt x="130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0" y="75"/>
                    <a:pt x="118" y="74"/>
                    <a:pt x="116" y="73"/>
                  </a:cubicBezTo>
                  <a:cubicBezTo>
                    <a:pt x="115" y="71"/>
                    <a:pt x="114" y="69"/>
                    <a:pt x="114" y="67"/>
                  </a:cubicBezTo>
                  <a:cubicBezTo>
                    <a:pt x="114" y="65"/>
                    <a:pt x="115" y="63"/>
                    <a:pt x="116" y="62"/>
                  </a:cubicBezTo>
                  <a:cubicBezTo>
                    <a:pt x="116" y="61"/>
                    <a:pt x="116" y="60"/>
                    <a:pt x="116" y="59"/>
                  </a:cubicBezTo>
                  <a:cubicBezTo>
                    <a:pt x="115" y="58"/>
                    <a:pt x="114" y="57"/>
                    <a:pt x="113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07" y="57"/>
                    <a:pt x="104" y="56"/>
                    <a:pt x="102" y="54"/>
                  </a:cubicBezTo>
                  <a:cubicBezTo>
                    <a:pt x="99" y="51"/>
                    <a:pt x="98" y="48"/>
                    <a:pt x="98" y="46"/>
                  </a:cubicBezTo>
                  <a:cubicBezTo>
                    <a:pt x="98" y="43"/>
                    <a:pt x="99" y="40"/>
                    <a:pt x="101" y="37"/>
                  </a:cubicBezTo>
                  <a:cubicBezTo>
                    <a:pt x="102" y="36"/>
                    <a:pt x="103" y="35"/>
                    <a:pt x="104" y="35"/>
                  </a:cubicBezTo>
                  <a:cubicBezTo>
                    <a:pt x="105" y="34"/>
                    <a:pt x="107" y="33"/>
                    <a:pt x="109" y="33"/>
                  </a:cubicBezTo>
                  <a:cubicBezTo>
                    <a:pt x="111" y="33"/>
                    <a:pt x="112" y="32"/>
                    <a:pt x="112" y="30"/>
                  </a:cubicBezTo>
                  <a:cubicBezTo>
                    <a:pt x="112" y="29"/>
                    <a:pt x="111" y="27"/>
                    <a:pt x="109" y="27"/>
                  </a:cubicBezTo>
                  <a:cubicBezTo>
                    <a:pt x="106" y="27"/>
                    <a:pt x="104" y="28"/>
                    <a:pt x="101" y="29"/>
                  </a:cubicBezTo>
                  <a:cubicBezTo>
                    <a:pt x="98" y="31"/>
                    <a:pt x="96" y="34"/>
                    <a:pt x="94" y="37"/>
                  </a:cubicBezTo>
                  <a:cubicBezTo>
                    <a:pt x="93" y="40"/>
                    <a:pt x="92" y="43"/>
                    <a:pt x="92" y="46"/>
                  </a:cubicBezTo>
                  <a:cubicBezTo>
                    <a:pt x="92" y="50"/>
                    <a:pt x="94" y="54"/>
                    <a:pt x="97" y="58"/>
                  </a:cubicBezTo>
                  <a:cubicBezTo>
                    <a:pt x="100" y="61"/>
                    <a:pt x="104" y="63"/>
                    <a:pt x="109" y="63"/>
                  </a:cubicBezTo>
                  <a:cubicBezTo>
                    <a:pt x="109" y="64"/>
                    <a:pt x="108" y="65"/>
                    <a:pt x="108" y="67"/>
                  </a:cubicBezTo>
                  <a:cubicBezTo>
                    <a:pt x="108" y="70"/>
                    <a:pt x="110" y="74"/>
                    <a:pt x="112" y="77"/>
                  </a:cubicBezTo>
                  <a:cubicBezTo>
                    <a:pt x="114" y="79"/>
                    <a:pt x="118" y="81"/>
                    <a:pt x="122" y="81"/>
                  </a:cubicBezTo>
                  <a:cubicBezTo>
                    <a:pt x="122" y="81"/>
                    <a:pt x="138" y="81"/>
                    <a:pt x="138" y="81"/>
                  </a:cubicBezTo>
                  <a:cubicBezTo>
                    <a:pt x="142" y="81"/>
                    <a:pt x="144" y="82"/>
                    <a:pt x="146" y="84"/>
                  </a:cubicBezTo>
                  <a:cubicBezTo>
                    <a:pt x="146" y="84"/>
                    <a:pt x="147" y="85"/>
                    <a:pt x="147" y="86"/>
                  </a:cubicBezTo>
                  <a:cubicBezTo>
                    <a:pt x="148" y="87"/>
                    <a:pt x="148" y="88"/>
                    <a:pt x="148" y="90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54" y="88"/>
                    <a:pt x="154" y="86"/>
                    <a:pt x="153" y="84"/>
                  </a:cubicBezTo>
                  <a:cubicBezTo>
                    <a:pt x="152" y="81"/>
                    <a:pt x="150" y="79"/>
                    <a:pt x="147" y="78"/>
                  </a:cubicBezTo>
                  <a:close/>
                  <a:moveTo>
                    <a:pt x="116" y="39"/>
                  </a:moveTo>
                  <a:cubicBezTo>
                    <a:pt x="121" y="39"/>
                    <a:pt x="124" y="41"/>
                    <a:pt x="126" y="43"/>
                  </a:cubicBezTo>
                  <a:cubicBezTo>
                    <a:pt x="129" y="46"/>
                    <a:pt x="130" y="49"/>
                    <a:pt x="130" y="53"/>
                  </a:cubicBezTo>
                  <a:cubicBezTo>
                    <a:pt x="130" y="56"/>
                    <a:pt x="129" y="59"/>
                    <a:pt x="127" y="62"/>
                  </a:cubicBezTo>
                  <a:cubicBezTo>
                    <a:pt x="126" y="63"/>
                    <a:pt x="126" y="65"/>
                    <a:pt x="126" y="66"/>
                  </a:cubicBezTo>
                  <a:cubicBezTo>
                    <a:pt x="127" y="67"/>
                    <a:pt x="128" y="67"/>
                    <a:pt x="129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44" y="67"/>
                    <a:pt x="149" y="70"/>
                    <a:pt x="152" y="73"/>
                  </a:cubicBezTo>
                  <a:cubicBezTo>
                    <a:pt x="155" y="77"/>
                    <a:pt x="157" y="82"/>
                    <a:pt x="157" y="87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1"/>
                    <a:pt x="161" y="74"/>
                    <a:pt x="157" y="69"/>
                  </a:cubicBezTo>
                  <a:cubicBezTo>
                    <a:pt x="152" y="65"/>
                    <a:pt x="146" y="61"/>
                    <a:pt x="138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5" y="58"/>
                    <a:pt x="136" y="55"/>
                    <a:pt x="136" y="53"/>
                  </a:cubicBezTo>
                  <a:cubicBezTo>
                    <a:pt x="136" y="48"/>
                    <a:pt x="134" y="43"/>
                    <a:pt x="131" y="39"/>
                  </a:cubicBezTo>
                  <a:cubicBezTo>
                    <a:pt x="127" y="35"/>
                    <a:pt x="122" y="33"/>
                    <a:pt x="116" y="33"/>
                  </a:cubicBezTo>
                  <a:cubicBezTo>
                    <a:pt x="114" y="33"/>
                    <a:pt x="113" y="35"/>
                    <a:pt x="113" y="36"/>
                  </a:cubicBezTo>
                  <a:cubicBezTo>
                    <a:pt x="113" y="38"/>
                    <a:pt x="114" y="39"/>
                    <a:pt x="1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360295" y="172656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单体应用的特点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696200" y="172656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微服务的概念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7696200" y="481330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微服务发展过程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490470" y="481203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微服务的特点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功能职责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687445" y="1352550"/>
            <a:ext cx="173926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交易平台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60095" y="2579370"/>
            <a:ext cx="128651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商品管理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811145" y="2579370"/>
            <a:ext cx="120523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订单管理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4756150" y="2579370"/>
            <a:ext cx="136969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用户管理</a:t>
            </a:r>
          </a:p>
        </p:txBody>
      </p:sp>
      <p:sp>
        <p:nvSpPr>
          <p:cNvPr id="10" name="圆角矩形 9"/>
          <p:cNvSpPr/>
          <p:nvPr/>
        </p:nvSpPr>
        <p:spPr>
          <a:xfrm>
            <a:off x="6928485" y="2579370"/>
            <a:ext cx="13277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角色管理</a:t>
            </a:r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 flipH="1">
            <a:off x="1390015" y="1922780"/>
            <a:ext cx="315404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10" idx="0"/>
          </p:cNvCxnSpPr>
          <p:nvPr/>
        </p:nvCxnSpPr>
        <p:spPr>
          <a:xfrm>
            <a:off x="4557395" y="1922780"/>
            <a:ext cx="303530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0"/>
          </p:cNvCxnSpPr>
          <p:nvPr/>
        </p:nvCxnSpPr>
        <p:spPr>
          <a:xfrm>
            <a:off x="4544060" y="1922780"/>
            <a:ext cx="88392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>
          <a:xfrm flipH="1">
            <a:off x="3400425" y="1922780"/>
            <a:ext cx="114363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3413760" y="4074795"/>
            <a:ext cx="14801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查询、登录</a:t>
            </a:r>
            <a:r>
              <a:rPr lang="en-US" altLang="zh-CN" b="1"/>
              <a:t>(</a:t>
            </a:r>
            <a:r>
              <a:rPr lang="zh-CN" altLang="en-US" b="1"/>
              <a:t>读</a:t>
            </a:r>
            <a:r>
              <a:rPr lang="en-US" altLang="zh-CN" b="1"/>
              <a:t>)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5920105" y="4074795"/>
            <a:ext cx="152019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/>
              <a:t>修改、注册（写）</a:t>
            </a:r>
          </a:p>
        </p:txBody>
      </p:sp>
      <p:cxnSp>
        <p:nvCxnSpPr>
          <p:cNvPr id="15" name="直接箭头连接符 14"/>
          <p:cNvCxnSpPr>
            <a:stCxn id="9" idx="2"/>
            <a:endCxn id="3" idx="0"/>
          </p:cNvCxnSpPr>
          <p:nvPr/>
        </p:nvCxnSpPr>
        <p:spPr>
          <a:xfrm flipH="1">
            <a:off x="4140835" y="3149600"/>
            <a:ext cx="128714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2"/>
            <a:endCxn id="8" idx="0"/>
          </p:cNvCxnSpPr>
          <p:nvPr/>
        </p:nvCxnSpPr>
        <p:spPr>
          <a:xfrm>
            <a:off x="5427980" y="3149600"/>
            <a:ext cx="123888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85555" y="2196465"/>
            <a:ext cx="2565400" cy="36918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283700" y="2388235"/>
            <a:ext cx="1810385" cy="50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9283700" y="3299460"/>
            <a:ext cx="1810385" cy="5073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业务逻辑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9283700" y="4205605"/>
            <a:ext cx="1810385" cy="5073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数据访问层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9283700" y="5146040"/>
            <a:ext cx="1810385" cy="50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</a:t>
            </a:r>
            <a:r>
              <a:rPr lang="zh-CN" altLang="en-US"/>
              <a:t>、</a:t>
            </a:r>
            <a:r>
              <a:rPr lang="en-US" altLang="zh-CN"/>
              <a:t>cache</a:t>
            </a:r>
          </a:p>
        </p:txBody>
      </p:sp>
      <p:cxnSp>
        <p:nvCxnSpPr>
          <p:cNvPr id="23" name="直接箭头连接符 22"/>
          <p:cNvCxnSpPr>
            <a:stCxn id="8" idx="3"/>
          </p:cNvCxnSpPr>
          <p:nvPr/>
        </p:nvCxnSpPr>
        <p:spPr>
          <a:xfrm flipV="1">
            <a:off x="7440295" y="3683635"/>
            <a:ext cx="1445895" cy="6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2706370" y="2003425"/>
            <a:ext cx="1297305" cy="4121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  <a:r>
              <a:rPr lang="en-US" altLang="zh-CN"/>
              <a:t>(zuul)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2707005" y="3315335"/>
            <a:ext cx="1297940" cy="5073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业务逻辑</a:t>
            </a:r>
            <a:r>
              <a:rPr lang="en-US" altLang="zh-CN"/>
              <a:t>1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2706370" y="4075430"/>
            <a:ext cx="1297305" cy="5073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数据访问</a:t>
            </a:r>
            <a:r>
              <a:rPr lang="en-US" altLang="zh-CN"/>
              <a:t>1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2706370" y="4814570"/>
            <a:ext cx="1297305" cy="5073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DB1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707005" y="2682875"/>
            <a:ext cx="2063750" cy="3568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/>
              <a:t>聚合层</a:t>
            </a:r>
            <a:r>
              <a:rPr lang="en-US" altLang="zh-CN"/>
              <a:t>(zuul)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2016125" y="1401445"/>
            <a:ext cx="4145280" cy="3975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客户端（</a:t>
            </a:r>
            <a:r>
              <a:rPr lang="en-US" altLang="zh-CN"/>
              <a:t>app</a:t>
            </a:r>
            <a:r>
              <a:rPr lang="zh-CN" altLang="en-US"/>
              <a:t>、</a:t>
            </a:r>
            <a:r>
              <a:rPr lang="en-US" altLang="zh-CN"/>
              <a:t>Chrome</a:t>
            </a:r>
            <a:r>
              <a:rPr lang="zh-CN" altLang="en-US"/>
              <a:t>）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016125" y="2003425"/>
            <a:ext cx="521335" cy="25787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/>
              <a:t>配置中心</a:t>
            </a:r>
          </a:p>
          <a:p>
            <a:pPr algn="ctr"/>
            <a:r>
              <a:rPr lang="en-US" altLang="zh-CN"/>
              <a:t>apollo</a:t>
            </a:r>
          </a:p>
        </p:txBody>
      </p:sp>
      <p:sp>
        <p:nvSpPr>
          <p:cNvPr id="24" name="圆角矩形 23"/>
          <p:cNvSpPr/>
          <p:nvPr/>
        </p:nvSpPr>
        <p:spPr>
          <a:xfrm>
            <a:off x="5639435" y="2003425"/>
            <a:ext cx="521335" cy="25787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/>
              <a:t>注册中心</a:t>
            </a:r>
          </a:p>
          <a:p>
            <a:pPr algn="ctr"/>
            <a:r>
              <a:rPr lang="en-US" altLang="zh-CN"/>
              <a:t>zookeeper/eureka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678295" y="1269365"/>
            <a:ext cx="51695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配置中心</a:t>
            </a:r>
            <a:r>
              <a:rPr lang="en-US" altLang="zh-CN" sz="2000"/>
              <a:t>:</a:t>
            </a:r>
            <a:r>
              <a:rPr lang="zh-CN" altLang="en-US" sz="2000"/>
              <a:t>统一管理微服务配置</a:t>
            </a:r>
          </a:p>
          <a:p>
            <a:br>
              <a:rPr lang="en-US" altLang="zh-CN" sz="2000"/>
            </a:br>
            <a:r>
              <a:rPr lang="zh-CN" altLang="en-US" sz="2000"/>
              <a:t>注册中心</a:t>
            </a:r>
            <a:r>
              <a:rPr lang="en-US" altLang="zh-CN" sz="2000"/>
              <a:t>:</a:t>
            </a:r>
            <a:r>
              <a:rPr lang="zh-CN" altLang="en-US" sz="2000"/>
              <a:t>服务发现</a:t>
            </a:r>
          </a:p>
          <a:p>
            <a:br>
              <a:rPr lang="zh-CN" altLang="en-US" sz="2000"/>
            </a:br>
            <a:r>
              <a:rPr lang="zh-CN" altLang="en-US" sz="2000"/>
              <a:t>网关</a:t>
            </a:r>
            <a:r>
              <a:rPr lang="en-US" altLang="zh-CN" sz="2000"/>
              <a:t>:</a:t>
            </a:r>
            <a:r>
              <a:rPr lang="zh-CN" altLang="en-US" sz="2000"/>
              <a:t>路由转发、权限控制、协议转换、服务治理</a:t>
            </a:r>
          </a:p>
          <a:p>
            <a:endParaRPr lang="zh-CN" altLang="en-US" sz="2000"/>
          </a:p>
          <a:p>
            <a:r>
              <a:rPr lang="zh-CN" altLang="en-US" sz="2000"/>
              <a:t>数据访问层</a:t>
            </a:r>
            <a:r>
              <a:rPr lang="en-US" altLang="zh-CN" sz="2000"/>
              <a:t>:</a:t>
            </a:r>
            <a:r>
              <a:rPr lang="zh-CN" altLang="en-US" sz="2000" b="1"/>
              <a:t>分库分表</a:t>
            </a:r>
            <a:r>
              <a:rPr lang="zh-CN" altLang="en-US" sz="2000"/>
              <a:t>、</a:t>
            </a:r>
            <a:r>
              <a:rPr lang="zh-CN" altLang="en-US" sz="2000" b="1"/>
              <a:t>分布式事物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4171315" y="2003425"/>
            <a:ext cx="1298575" cy="4121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/>
              <a:t>网关</a:t>
            </a:r>
            <a:r>
              <a:rPr lang="en-US" altLang="zh-CN"/>
              <a:t>(zuul)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173855" y="3315335"/>
            <a:ext cx="1297305" cy="5073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业务逻辑</a:t>
            </a:r>
            <a:r>
              <a:rPr lang="en-US" altLang="zh-CN"/>
              <a:t>2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4173855" y="4075430"/>
            <a:ext cx="1296035" cy="5073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数据访问</a:t>
            </a:r>
            <a:r>
              <a:rPr lang="en-US" altLang="zh-CN"/>
              <a:t>2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4171315" y="4814570"/>
            <a:ext cx="1299210" cy="5073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DB2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微服务的概念</a:t>
            </a:r>
            <a:endParaRPr lang="zh-CN" altLang="en-US" dirty="0"/>
          </a:p>
        </p:txBody>
      </p:sp>
      <p:pic>
        <p:nvPicPr>
          <p:cNvPr id="3" name="图片 2" descr="spirng cloud网关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255" y="601980"/>
            <a:ext cx="6610350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26481" y="5684900"/>
            <a:ext cx="616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重庆紫光华山智安科技有限公司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www.unisinsight.com</a:t>
            </a:r>
          </a:p>
          <a:p>
            <a:pPr algn="ctr"/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单体应用架构</a:t>
            </a:r>
          </a:p>
        </p:txBody>
      </p:sp>
      <p:graphicFrame>
        <p:nvGraphicFramePr>
          <p:cNvPr id="4" name="对象 3"/>
          <p:cNvGraphicFramePr/>
          <p:nvPr/>
        </p:nvGraphicFramePr>
        <p:xfrm>
          <a:off x="4191635" y="1083310"/>
          <a:ext cx="4013200" cy="400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4" imgW="3409950" imgH="3362325" progId="Paint.Picture">
                  <p:embed/>
                </p:oleObj>
              </mc:Choice>
              <mc:Fallback>
                <p:oleObj r:id="rId4" imgW="3409950" imgH="33623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1635" y="1083310"/>
                        <a:ext cx="4013200" cy="4007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12420" y="1286510"/>
            <a:ext cx="38792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ym typeface="+mn-ea"/>
              </a:rPr>
              <a:t>技术选型单一</a:t>
            </a:r>
            <a:br>
              <a:rPr lang="zh-CN" altLang="en-US">
                <a:sym typeface="+mn-ea"/>
              </a:rPr>
            </a:br>
            <a:r>
              <a:rPr lang="zh-CN" altLang="en-US" sz="1600">
                <a:sym typeface="+mn-ea"/>
              </a:rPr>
              <a:t>无法使用多种技术去构建一体化应用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055" y="3300095"/>
            <a:ext cx="41325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b="1">
                <a:sym typeface="+mn-ea"/>
              </a:rPr>
              <a:t>系统耦合性高</a:t>
            </a:r>
            <a:endParaRPr lang="zh-CN" altLang="en-US">
              <a:sym typeface="+mn-ea"/>
            </a:endParaRPr>
          </a:p>
          <a:p>
            <a:pPr algn="r"/>
            <a:r>
              <a:rPr lang="zh-CN" altLang="en-US" sz="1600">
                <a:sym typeface="+mn-ea"/>
              </a:rPr>
              <a:t>一个功能不工作，会导致整个系统异常。应用无法被轻易地被扩展，升级须重新构建整个系统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43535" y="3999230"/>
            <a:ext cx="3848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endParaRPr lang="zh-CN" altLang="en-US">
              <a:sym typeface="+mn-ea"/>
            </a:endParaRPr>
          </a:p>
          <a:p>
            <a:pPr algn="r"/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8314690" y="1286510"/>
            <a:ext cx="361315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开发效率低</a:t>
            </a:r>
            <a:endParaRPr lang="zh-CN" altLang="en-US">
              <a:sym typeface="+mn-ea"/>
            </a:endParaRPr>
          </a:p>
          <a:p>
            <a:r>
              <a:rPr lang="zh-CN" altLang="en-US" sz="1600">
                <a:sym typeface="+mn-ea"/>
              </a:rPr>
              <a:t>应用中的很多功能</a:t>
            </a:r>
            <a:r>
              <a:rPr lang="zh-CN" altLang="en-US" sz="1600" b="1">
                <a:sym typeface="+mn-ea"/>
              </a:rPr>
              <a:t>无法同时被构建和部署</a:t>
            </a:r>
            <a:r>
              <a:rPr lang="zh-CN" altLang="en-US" sz="1600">
                <a:sym typeface="+mn-ea"/>
              </a:rPr>
              <a:t>，一体化应用中新开发的代码需要很长时间来构建，因为需要一个一个地构建每一块功能</a:t>
            </a:r>
          </a:p>
          <a:p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8314690" y="2390775"/>
            <a:ext cx="361315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>
              <a:sym typeface="+mn-ea"/>
            </a:endParaRPr>
          </a:p>
          <a:p>
            <a:endParaRPr lang="zh-CN" altLang="en-US" sz="160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14690" y="3300095"/>
            <a:ext cx="370967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扩展性差</a:t>
            </a:r>
            <a:endParaRPr lang="zh-CN" altLang="en-US">
              <a:sym typeface="+mn-ea"/>
            </a:endParaRPr>
          </a:p>
          <a:p>
            <a:r>
              <a:rPr lang="zh-CN" altLang="en-US" sz="1600">
                <a:sym typeface="+mn-ea"/>
              </a:rPr>
              <a:t>应用的功能耦合度很高</a:t>
            </a: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312420" y="5575300"/>
            <a:ext cx="11417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ym typeface="+mn-ea"/>
              </a:rPr>
              <a:t>单体应用</a:t>
            </a:r>
            <a:r>
              <a:rPr lang="zh-CN" altLang="en-US" sz="2000">
                <a:sym typeface="+mn-ea"/>
              </a:rPr>
              <a:t>架构是将应用各层（表示层、业务逻辑层、数据访问、应用集成逻辑）</a:t>
            </a:r>
            <a:r>
              <a:rPr lang="zh-CN" altLang="en-US" sz="2000" b="1">
                <a:sym typeface="+mn-ea"/>
              </a:rPr>
              <a:t>打成一个包</a:t>
            </a:r>
            <a:r>
              <a:rPr lang="zh-CN" altLang="en-US" sz="2000">
                <a:sym typeface="+mn-ea"/>
              </a:rPr>
              <a:t>来部署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单体应用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15" y="1022350"/>
            <a:ext cx="956437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什么是微服务？</a:t>
            </a:r>
          </a:p>
        </p:txBody>
      </p:sp>
      <p:pic>
        <p:nvPicPr>
          <p:cNvPr id="5" name="图片 4" descr="单体应用对比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500" y="704850"/>
            <a:ext cx="9525000" cy="4495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535" y="5307330"/>
            <a:ext cx="10205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微服务，又叫微服务架构，是一种</a:t>
            </a:r>
            <a:r>
              <a:rPr lang="zh-CN" altLang="en-US" b="1" dirty="0">
                <a:solidFill>
                  <a:srgbClr val="FF0000"/>
                </a:solidFill>
              </a:rPr>
              <a:t>软件架构</a:t>
            </a:r>
            <a:r>
              <a:rPr lang="zh-CN" altLang="en-US" dirty="0"/>
              <a:t>方式。它将</a:t>
            </a:r>
            <a:r>
              <a:rPr lang="zh-CN" altLang="en-US" dirty="0">
                <a:solidFill>
                  <a:schemeClr val="tx1"/>
                </a:solidFill>
              </a:rPr>
              <a:t>应用构建</a:t>
            </a:r>
            <a:r>
              <a:rPr lang="zh-CN" altLang="en-US" dirty="0"/>
              <a:t>成一系列</a:t>
            </a:r>
            <a:r>
              <a:rPr lang="zh-CN" altLang="en-US" b="1" dirty="0">
                <a:solidFill>
                  <a:srgbClr val="FF0000"/>
                </a:solidFill>
              </a:rPr>
              <a:t>按业务领域划分模块</a:t>
            </a:r>
            <a:r>
              <a:rPr lang="zh-CN" altLang="en-US" dirty="0"/>
              <a:t>的、</a:t>
            </a:r>
            <a:r>
              <a:rPr lang="zh-CN" altLang="en-US" b="1" dirty="0">
                <a:solidFill>
                  <a:srgbClr val="FF0000"/>
                </a:solidFill>
              </a:rPr>
              <a:t>小的自治服务</a:t>
            </a:r>
            <a:r>
              <a:rPr lang="zh-CN" altLang="en-US" dirty="0"/>
              <a:t>。在微服务架构中，每个服务都是自我包含的，并且</a:t>
            </a:r>
            <a:r>
              <a:rPr lang="zh-CN" altLang="en-US" b="1" dirty="0">
                <a:solidFill>
                  <a:srgbClr val="FF0000"/>
                </a:solidFill>
              </a:rPr>
              <a:t>实现了单一的业务功能</a:t>
            </a:r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微服务的特点</a:t>
            </a:r>
            <a:r>
              <a:rPr lang="zh-CN" altLang="en-US" dirty="0"/>
              <a:t>（围绕业务</a:t>
            </a:r>
            <a:r>
              <a:rPr lang="zh-CN" altLang="en-US"/>
              <a:t>功能构建）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940" y="822960"/>
            <a:ext cx="5200650" cy="515302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1751965" y="2669540"/>
            <a:ext cx="16871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593215" y="2301240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/>
              <a:t>车辆应用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751965" y="4140835"/>
            <a:ext cx="16871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93215" y="3778250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/>
              <a:t>以图搜图</a:t>
            </a: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7687945" y="2669540"/>
            <a:ext cx="16871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414385" y="2301240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/>
              <a:t>用户管理</a:t>
            </a:r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7687945" y="4140835"/>
            <a:ext cx="1758950" cy="57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988935" y="3778250"/>
            <a:ext cx="1587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/>
              <a:t>用户行为分析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什么是微服务？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84" y="1013701"/>
            <a:ext cx="10547676" cy="4853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4640" y="4825365"/>
            <a:ext cx="7312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整个应用系统由若干个</a:t>
            </a:r>
            <a:r>
              <a:rPr lang="zh-CN" altLang="en-US" sz="1600" b="1">
                <a:solidFill>
                  <a:srgbClr val="FF0000"/>
                </a:solidFill>
              </a:rPr>
              <a:t>独立运行的服务</a:t>
            </a:r>
            <a:r>
              <a:rPr lang="zh-CN" altLang="en-US" sz="1600"/>
              <a:t>组成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每个服务运行在</a:t>
            </a:r>
            <a:r>
              <a:rPr lang="zh-CN" altLang="en-US" sz="1600" b="1">
                <a:solidFill>
                  <a:srgbClr val="FF0000"/>
                </a:solidFill>
              </a:rPr>
              <a:t>独立的进程</a:t>
            </a:r>
            <a:r>
              <a:rPr lang="zh-CN" altLang="en-US" sz="1600"/>
              <a:t>中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服务</a:t>
            </a:r>
            <a:r>
              <a:rPr lang="zh-CN" altLang="en-US" sz="1600" b="1">
                <a:solidFill>
                  <a:srgbClr val="FF0000"/>
                </a:solidFill>
              </a:rPr>
              <a:t>围绕业务功能构建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独立部署，</a:t>
            </a:r>
            <a:r>
              <a:rPr lang="zh-CN" altLang="en-US" sz="1600" b="1">
                <a:solidFill>
                  <a:srgbClr val="FF0000"/>
                </a:solidFill>
              </a:rPr>
              <a:t>轻量级通信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FF0000"/>
                </a:solidFill>
              </a:rPr>
              <a:t>去中心化</a:t>
            </a:r>
            <a:r>
              <a:rPr lang="en-US" altLang="zh-CN" sz="1600" b="1">
                <a:solidFill>
                  <a:srgbClr val="FF0000"/>
                </a:solidFill>
              </a:rPr>
              <a:t>(</a:t>
            </a:r>
            <a:r>
              <a:rPr lang="zh-CN" altLang="en-US" sz="1600" b="1">
                <a:solidFill>
                  <a:srgbClr val="FF0000"/>
                </a:solidFill>
              </a:rPr>
              <a:t>根据</a:t>
            </a:r>
            <a:r>
              <a:rPr lang="zh-CN" altLang="zh-CN" sz="1600" b="1">
                <a:solidFill>
                  <a:srgbClr val="FF0000"/>
                </a:solidFill>
              </a:rPr>
              <a:t>业务单元对数据库进行拆分</a:t>
            </a:r>
            <a:r>
              <a:rPr lang="en-US" altLang="zh-CN" sz="1600" b="1">
                <a:solidFill>
                  <a:srgbClr val="FF0000"/>
                </a:solidFill>
              </a:rPr>
              <a:t>)</a:t>
            </a:r>
            <a:r>
              <a:rPr lang="zh-CN" altLang="en-US" sz="1600"/>
              <a:t>的服务管理机制</a:t>
            </a:r>
            <a:endParaRPr lang="en-US" altLang="zh-C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微服务的特点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1022350"/>
            <a:ext cx="8928100" cy="415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1134</Words>
  <Application>Microsoft Office PowerPoint</Application>
  <PresentationFormat>宽屏</PresentationFormat>
  <Paragraphs>187</Paragraphs>
  <Slides>33</Slides>
  <Notes>17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Calibri</vt:lpstr>
      <vt:lpstr>Wingdings</vt:lpstr>
      <vt:lpstr>Office 主题​​</vt:lpstr>
      <vt:lpstr>Bitmap Image</vt:lpstr>
      <vt:lpstr>微服务架构设计分享</vt:lpstr>
      <vt:lpstr>微服务架构设计分享</vt:lpstr>
      <vt:lpstr>微服务简介</vt:lpstr>
      <vt:lpstr>单体应用架构</vt:lpstr>
      <vt:lpstr>单体应用</vt:lpstr>
      <vt:lpstr>什么是微服务？</vt:lpstr>
      <vt:lpstr>微服务的特点（围绕业务功能构建）</vt:lpstr>
      <vt:lpstr>什么是微服务？</vt:lpstr>
      <vt:lpstr>微服务的特点</vt:lpstr>
      <vt:lpstr>微服务的概念</vt:lpstr>
      <vt:lpstr>服务架构的演进</vt:lpstr>
      <vt:lpstr>服务架构的演进-单体应用（前后端不分离）</vt:lpstr>
      <vt:lpstr>服务架构的演进-水平分层</vt:lpstr>
      <vt:lpstr>服务架构的演进</vt:lpstr>
      <vt:lpstr>服务架构的演进-微服务</vt:lpstr>
      <vt:lpstr>微服务应用场景</vt:lpstr>
      <vt:lpstr>微服务带来的问题</vt:lpstr>
      <vt:lpstr>微服务带来的问题</vt:lpstr>
      <vt:lpstr>微服务带来的问题</vt:lpstr>
      <vt:lpstr>微服务带来的问题</vt:lpstr>
      <vt:lpstr>微服务带来的问题</vt:lpstr>
      <vt:lpstr>微服务带来的问题</vt:lpstr>
      <vt:lpstr>微服务带来的问题</vt:lpstr>
      <vt:lpstr>为什么微服务最近几年被各大公司使用</vt:lpstr>
      <vt:lpstr>微服务拆分</vt:lpstr>
      <vt:lpstr>微服务拆分</vt:lpstr>
      <vt:lpstr>微服务拆分-数据库拆分</vt:lpstr>
      <vt:lpstr>微服务拆分-按功能模块拆分</vt:lpstr>
      <vt:lpstr>微服务拆分-业务需求拆分</vt:lpstr>
      <vt:lpstr>微服务拆分-功能职责</vt:lpstr>
      <vt:lpstr>微服务拆分</vt:lpstr>
      <vt:lpstr>微服务的概念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y6713</dc:creator>
  <cp:lastModifiedBy>刘 然</cp:lastModifiedBy>
  <cp:revision>127</cp:revision>
  <dcterms:created xsi:type="dcterms:W3CDTF">2018-11-15T09:17:00Z</dcterms:created>
  <dcterms:modified xsi:type="dcterms:W3CDTF">2019-05-30T01:08:45Z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